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3.jpg" ContentType="image/png"/>
  <Override PartName="/ppt/media/image35.jpg" ContentType="image/jpg"/>
  <Override PartName="/ppt/media/image48.jpg" ContentType="image/jpg"/>
  <Override PartName="/ppt/media/image56.jpg" ContentType="image/jpg"/>
  <Override PartName="/ppt/media/image89.jpg" ContentType="image/png"/>
  <Override PartName="/ppt/media/image90.jpg" ContentType="image/png"/>
  <Override PartName="/ppt/media/image9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170"/>
  </p:notesMasterIdLst>
  <p:sldIdLst>
    <p:sldId id="506" r:id="rId3"/>
    <p:sldId id="507" r:id="rId4"/>
    <p:sldId id="508" r:id="rId5"/>
    <p:sldId id="261" r:id="rId6"/>
    <p:sldId id="263" r:id="rId7"/>
    <p:sldId id="467" r:id="rId8"/>
    <p:sldId id="384" r:id="rId9"/>
    <p:sldId id="264" r:id="rId10"/>
    <p:sldId id="265" r:id="rId11"/>
    <p:sldId id="468" r:id="rId12"/>
    <p:sldId id="266" r:id="rId13"/>
    <p:sldId id="267" r:id="rId14"/>
    <p:sldId id="268" r:id="rId15"/>
    <p:sldId id="509" r:id="rId16"/>
    <p:sldId id="469" r:id="rId17"/>
    <p:sldId id="269" r:id="rId18"/>
    <p:sldId id="385" r:id="rId19"/>
    <p:sldId id="270" r:id="rId20"/>
    <p:sldId id="399" r:id="rId21"/>
    <p:sldId id="401" r:id="rId22"/>
    <p:sldId id="402" r:id="rId23"/>
    <p:sldId id="400" r:id="rId24"/>
    <p:sldId id="403" r:id="rId25"/>
    <p:sldId id="388" r:id="rId26"/>
    <p:sldId id="391" r:id="rId27"/>
    <p:sldId id="404" r:id="rId28"/>
    <p:sldId id="387" r:id="rId29"/>
    <p:sldId id="607" r:id="rId30"/>
    <p:sldId id="406" r:id="rId31"/>
    <p:sldId id="408" r:id="rId32"/>
    <p:sldId id="407" r:id="rId33"/>
    <p:sldId id="409" r:id="rId34"/>
    <p:sldId id="470" r:id="rId35"/>
    <p:sldId id="471" r:id="rId36"/>
    <p:sldId id="389" r:id="rId37"/>
    <p:sldId id="411" r:id="rId38"/>
    <p:sldId id="410" r:id="rId39"/>
    <p:sldId id="356" r:id="rId40"/>
    <p:sldId id="386" r:id="rId41"/>
    <p:sldId id="412" r:id="rId42"/>
    <p:sldId id="393" r:id="rId43"/>
    <p:sldId id="510" r:id="rId44"/>
    <p:sldId id="473" r:id="rId45"/>
    <p:sldId id="277" r:id="rId46"/>
    <p:sldId id="278" r:id="rId47"/>
    <p:sldId id="475" r:id="rId48"/>
    <p:sldId id="476" r:id="rId49"/>
    <p:sldId id="477" r:id="rId50"/>
    <p:sldId id="395" r:id="rId51"/>
    <p:sldId id="396" r:id="rId52"/>
    <p:sldId id="274" r:id="rId53"/>
    <p:sldId id="397" r:id="rId54"/>
    <p:sldId id="398" r:id="rId55"/>
    <p:sldId id="472" r:id="rId56"/>
    <p:sldId id="394" r:id="rId57"/>
    <p:sldId id="339" r:id="rId58"/>
    <p:sldId id="338" r:id="rId59"/>
    <p:sldId id="275" r:id="rId60"/>
    <p:sldId id="346" r:id="rId61"/>
    <p:sldId id="413" r:id="rId62"/>
    <p:sldId id="414" r:id="rId63"/>
    <p:sldId id="415" r:id="rId64"/>
    <p:sldId id="511" r:id="rId65"/>
    <p:sldId id="418" r:id="rId66"/>
    <p:sldId id="416" r:id="rId67"/>
    <p:sldId id="521" r:id="rId68"/>
    <p:sldId id="417" r:id="rId69"/>
    <p:sldId id="345" r:id="rId70"/>
    <p:sldId id="348" r:id="rId71"/>
    <p:sldId id="419" r:id="rId72"/>
    <p:sldId id="422" r:id="rId73"/>
    <p:sldId id="423" r:id="rId74"/>
    <p:sldId id="424" r:id="rId75"/>
    <p:sldId id="357" r:id="rId76"/>
    <p:sldId id="512" r:id="rId77"/>
    <p:sldId id="358" r:id="rId78"/>
    <p:sldId id="359" r:id="rId79"/>
    <p:sldId id="360" r:id="rId80"/>
    <p:sldId id="363" r:id="rId81"/>
    <p:sldId id="364" r:id="rId82"/>
    <p:sldId id="428" r:id="rId83"/>
    <p:sldId id="427" r:id="rId84"/>
    <p:sldId id="513" r:id="rId85"/>
    <p:sldId id="514" r:id="rId86"/>
    <p:sldId id="429" r:id="rId87"/>
    <p:sldId id="430" r:id="rId88"/>
    <p:sldId id="381" r:id="rId89"/>
    <p:sldId id="382" r:id="rId90"/>
    <p:sldId id="426" r:id="rId91"/>
    <p:sldId id="431" r:id="rId92"/>
    <p:sldId id="523" r:id="rId93"/>
    <p:sldId id="524" r:id="rId94"/>
    <p:sldId id="527" r:id="rId95"/>
    <p:sldId id="532" r:id="rId96"/>
    <p:sldId id="533" r:id="rId97"/>
    <p:sldId id="534" r:id="rId98"/>
    <p:sldId id="535" r:id="rId99"/>
    <p:sldId id="536" r:id="rId100"/>
    <p:sldId id="537" r:id="rId101"/>
    <p:sldId id="538" r:id="rId102"/>
    <p:sldId id="539" r:id="rId103"/>
    <p:sldId id="540" r:id="rId104"/>
    <p:sldId id="541" r:id="rId105"/>
    <p:sldId id="542" r:id="rId106"/>
    <p:sldId id="543" r:id="rId107"/>
    <p:sldId id="544" r:id="rId108"/>
    <p:sldId id="545" r:id="rId109"/>
    <p:sldId id="546" r:id="rId110"/>
    <p:sldId id="547" r:id="rId111"/>
    <p:sldId id="548" r:id="rId112"/>
    <p:sldId id="549" r:id="rId113"/>
    <p:sldId id="550" r:id="rId114"/>
    <p:sldId id="551" r:id="rId115"/>
    <p:sldId id="552" r:id="rId116"/>
    <p:sldId id="553" r:id="rId117"/>
    <p:sldId id="554" r:id="rId118"/>
    <p:sldId id="555" r:id="rId119"/>
    <p:sldId id="556" r:id="rId120"/>
    <p:sldId id="557" r:id="rId121"/>
    <p:sldId id="558" r:id="rId122"/>
    <p:sldId id="559" r:id="rId123"/>
    <p:sldId id="560" r:id="rId124"/>
    <p:sldId id="561" r:id="rId125"/>
    <p:sldId id="562" r:id="rId126"/>
    <p:sldId id="563" r:id="rId127"/>
    <p:sldId id="564" r:id="rId128"/>
    <p:sldId id="565" r:id="rId129"/>
    <p:sldId id="566" r:id="rId130"/>
    <p:sldId id="567" r:id="rId131"/>
    <p:sldId id="568" r:id="rId132"/>
    <p:sldId id="569" r:id="rId133"/>
    <p:sldId id="570" r:id="rId134"/>
    <p:sldId id="572" r:id="rId135"/>
    <p:sldId id="573" r:id="rId136"/>
    <p:sldId id="574" r:id="rId137"/>
    <p:sldId id="575" r:id="rId138"/>
    <p:sldId id="576" r:id="rId139"/>
    <p:sldId id="577" r:id="rId140"/>
    <p:sldId id="578" r:id="rId141"/>
    <p:sldId id="579" r:id="rId142"/>
    <p:sldId id="580" r:id="rId143"/>
    <p:sldId id="581" r:id="rId144"/>
    <p:sldId id="582" r:id="rId145"/>
    <p:sldId id="583" r:id="rId146"/>
    <p:sldId id="584" r:id="rId147"/>
    <p:sldId id="585" r:id="rId148"/>
    <p:sldId id="586" r:id="rId149"/>
    <p:sldId id="587" r:id="rId150"/>
    <p:sldId id="588" r:id="rId151"/>
    <p:sldId id="589" r:id="rId152"/>
    <p:sldId id="590" r:id="rId153"/>
    <p:sldId id="591" r:id="rId154"/>
    <p:sldId id="592" r:id="rId155"/>
    <p:sldId id="593" r:id="rId156"/>
    <p:sldId id="594" r:id="rId157"/>
    <p:sldId id="595" r:id="rId158"/>
    <p:sldId id="596" r:id="rId159"/>
    <p:sldId id="597" r:id="rId160"/>
    <p:sldId id="598" r:id="rId161"/>
    <p:sldId id="599" r:id="rId162"/>
    <p:sldId id="600" r:id="rId163"/>
    <p:sldId id="601" r:id="rId164"/>
    <p:sldId id="602" r:id="rId165"/>
    <p:sldId id="603" r:id="rId166"/>
    <p:sldId id="604" r:id="rId167"/>
    <p:sldId id="605" r:id="rId168"/>
    <p:sldId id="606" r:id="rId169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55" autoAdjust="0"/>
    <p:restoredTop sz="94660"/>
  </p:normalViewPr>
  <p:slideViewPr>
    <p:cSldViewPr>
      <p:cViewPr varScale="1">
        <p:scale>
          <a:sx n="98" d="100"/>
          <a:sy n="98" d="100"/>
        </p:scale>
        <p:origin x="744" y="184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slide" Target="slides/slide165.xml"/><Relationship Id="rId168" Type="http://schemas.openxmlformats.org/officeDocument/2006/relationships/slide" Target="slides/slide166.xml"/><Relationship Id="rId169" Type="http://schemas.openxmlformats.org/officeDocument/2006/relationships/slide" Target="slides/slide16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70" Type="http://schemas.openxmlformats.org/officeDocument/2006/relationships/notesMaster" Target="notesMasters/notesMaster1.xml"/><Relationship Id="rId171" Type="http://schemas.openxmlformats.org/officeDocument/2006/relationships/presProps" Target="presProps.xml"/><Relationship Id="rId172" Type="http://schemas.openxmlformats.org/officeDocument/2006/relationships/viewProps" Target="viewProps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173" Type="http://schemas.openxmlformats.org/officeDocument/2006/relationships/theme" Target="theme/theme1.xml"/><Relationship Id="rId174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5F4AC-ACF1-4147-8B0A-156690ED7E6C}" type="datetimeFigureOut">
              <a:rPr lang="ko-KR" altLang="en-US" smtClean="0"/>
              <a:t>2017. 6. 22.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DBC46-DE7E-4B73-9206-FBF1C8639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737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2"/>
            <a:ext cx="9624060" cy="525502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014620"/>
            <a:ext cx="9624060" cy="57397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45"/>
          <p:cNvGrpSpPr/>
          <p:nvPr userDrawn="1"/>
        </p:nvGrpSpPr>
        <p:grpSpPr>
          <a:xfrm>
            <a:off x="306140" y="828303"/>
            <a:ext cx="10009112" cy="72008"/>
            <a:chOff x="1352600" y="1497929"/>
            <a:chExt cx="3240360" cy="130871"/>
          </a:xfrm>
        </p:grpSpPr>
        <p:sp>
          <p:nvSpPr>
            <p:cNvPr id="8" name="직사각형 7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12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15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46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25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63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57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53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6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266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9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90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050556" y="7122480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고용노동부-진하게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06140" y="7184918"/>
            <a:ext cx="1080120" cy="268121"/>
          </a:xfrm>
          <a:prstGeom prst="rect">
            <a:avLst/>
          </a:prstGeom>
        </p:spPr>
      </p:pic>
      <p:pic>
        <p:nvPicPr>
          <p:cNvPr id="8" name="그림 7" descr="산업인력공단-한글만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530276" y="7225481"/>
            <a:ext cx="1296144" cy="204802"/>
          </a:xfrm>
          <a:prstGeom prst="rect">
            <a:avLst/>
          </a:prstGeom>
        </p:spPr>
      </p:pic>
      <p:pic>
        <p:nvPicPr>
          <p:cNvPr id="9" name="그림 8" descr="KOSTA_로고_한글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8443044" y="7237015"/>
            <a:ext cx="1881257" cy="1930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5" r:id="rId4"/>
  </p:sldLayoutIdLst>
  <p:hf hdr="0" ftr="0" dt="0"/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050556" y="7122480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고용노동부-진하게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306140" y="7184918"/>
            <a:ext cx="1080120" cy="268121"/>
          </a:xfrm>
          <a:prstGeom prst="rect">
            <a:avLst/>
          </a:prstGeom>
        </p:spPr>
      </p:pic>
      <p:pic>
        <p:nvPicPr>
          <p:cNvPr id="8" name="그림 7" descr="산업인력공단-한글만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530276" y="7225481"/>
            <a:ext cx="1296144" cy="204802"/>
          </a:xfrm>
          <a:prstGeom prst="rect">
            <a:avLst/>
          </a:prstGeom>
        </p:spPr>
      </p:pic>
      <p:pic>
        <p:nvPicPr>
          <p:cNvPr id="9" name="그림 8" descr="KOSTA_로고_한글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8443044" y="7237015"/>
            <a:ext cx="1881257" cy="1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0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tiff"/><Relationship Id="rId3" Type="http://schemas.openxmlformats.org/officeDocument/2006/relationships/image" Target="../media/image7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tif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tif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tif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tiff"/><Relationship Id="rId3" Type="http://schemas.openxmlformats.org/officeDocument/2006/relationships/image" Target="../media/image8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gi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tif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generating-an-ssh-key/" TargetMode="External"/><Relationship Id="rId4" Type="http://schemas.openxmlformats.org/officeDocument/2006/relationships/image" Target="../media/image89.jp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-scm.com/download/win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nexus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onatype.com/download-oss-sonatype" TargetMode="Externa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tiff"/><Relationship Id="rId3" Type="http://schemas.openxmlformats.org/officeDocument/2006/relationships/image" Target="../media/image96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aven.apache.org/plugins/" TargetMode="External"/><Relationship Id="rId3" Type="http://schemas.openxmlformats.org/officeDocument/2006/relationships/hyperlink" Target="http://mojo.codehaus.org/plugins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epo2.maven.org/maven2" TargetMode="External"/><Relationship Id="rId3" Type="http://schemas.openxmlformats.org/officeDocument/2006/relationships/image" Target="../media/image3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vnrepository.com/" TargetMode="External"/><Relationship Id="rId3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ocalhost:8080/" TargetMode="External"/><Relationship Id="rId3" Type="http://schemas.openxmlformats.org/officeDocument/2006/relationships/hyperlink" Target="http://tomcat.apache.org/maven-plugin-2.2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nexus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onatype.com/download-oss-sonatype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cruisecontrol.sourceforge.net/" TargetMode="External"/><Relationship Id="rId4" Type="http://schemas.openxmlformats.org/officeDocument/2006/relationships/hyperlink" Target="http://jenkins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jetbrains.com/teamcity/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ocalhost:8080/jenki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교육과정러닝맵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140" y="252239"/>
            <a:ext cx="3888432" cy="54945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94172" y="396255"/>
            <a:ext cx="280831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</a:rPr>
              <a:t>과정 </a:t>
            </a:r>
            <a:r>
              <a:rPr kumimoji="0" lang="en-US" altLang="ko-KR" sz="2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</a:rPr>
              <a:t>Learning Map</a:t>
            </a:r>
            <a:endParaRPr kumimoji="0" lang="ko-KR" altLang="en-US" sz="2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6140" y="1044327"/>
            <a:ext cx="10081120" cy="6048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62524" y="3420591"/>
            <a:ext cx="3168352" cy="11521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 dirty="0">
                <a:solidFill>
                  <a:schemeClr val="bg1"/>
                </a:solidFill>
              </a:rPr>
              <a:t>Maven</a:t>
            </a:r>
            <a:r>
              <a:rPr lang="ko-KR" altLang="en-US" sz="2000" b="1" kern="0" dirty="0">
                <a:solidFill>
                  <a:schemeClr val="bg1"/>
                </a:solidFill>
              </a:rPr>
              <a:t>을</a:t>
            </a:r>
            <a:r>
              <a:rPr lang="en-US" altLang="ko-KR" sz="2000" b="1" kern="0" dirty="0">
                <a:solidFill>
                  <a:schemeClr val="bg1"/>
                </a:solidFill>
              </a:rPr>
              <a:t> </a:t>
            </a:r>
            <a:r>
              <a:rPr lang="ko-KR" altLang="en-US" sz="2000" b="1" kern="0" dirty="0">
                <a:solidFill>
                  <a:schemeClr val="bg1"/>
                </a:solidFill>
              </a:rPr>
              <a:t>활용한 </a:t>
            </a:r>
            <a:r>
              <a:rPr lang="ko-KR" altLang="en-US" sz="2000" b="1" kern="0" dirty="0" err="1">
                <a:solidFill>
                  <a:schemeClr val="bg1"/>
                </a:solidFill>
              </a:rPr>
              <a:t>빌드관리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762524" y="1764407"/>
            <a:ext cx="3168352" cy="11521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선수과정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62524" y="5076775"/>
            <a:ext cx="3168352" cy="11521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후행과정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4172" y="3420591"/>
            <a:ext cx="2664296" cy="11521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연관과정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434932" y="3420591"/>
            <a:ext cx="2664296" cy="11521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연관과정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CI/CD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8" name="그림 17" descr="화살표_상하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4693" y="2988543"/>
            <a:ext cx="131908" cy="338765"/>
          </a:xfrm>
          <a:prstGeom prst="rect">
            <a:avLst/>
          </a:prstGeom>
        </p:spPr>
      </p:pic>
      <p:pic>
        <p:nvPicPr>
          <p:cNvPr id="19" name="그림 18" descr="화살표_상하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5274692" y="4644727"/>
            <a:ext cx="131908" cy="338765"/>
          </a:xfrm>
          <a:prstGeom prst="rect">
            <a:avLst/>
          </a:prstGeom>
        </p:spPr>
      </p:pic>
      <p:pic>
        <p:nvPicPr>
          <p:cNvPr id="23" name="그림 22" descr="화살표_좌우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4264" y="3860828"/>
            <a:ext cx="415766" cy="197168"/>
          </a:xfrm>
          <a:prstGeom prst="rect">
            <a:avLst/>
          </a:prstGeom>
        </p:spPr>
      </p:pic>
      <p:pic>
        <p:nvPicPr>
          <p:cNvPr id="24" name="그림 23" descr="화살표_좌우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900000">
            <a:off x="6949308" y="3975092"/>
            <a:ext cx="415766" cy="1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1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설치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8488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설치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204" y="1332359"/>
            <a:ext cx="7704856" cy="274470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905446" y="4372140"/>
            <a:ext cx="285707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홈페이지에서</a:t>
            </a:r>
            <a:r>
              <a:rPr sz="1600" b="1" spc="-160" dirty="0">
                <a:solidFill>
                  <a:schemeClr val="tx2"/>
                </a:solidFill>
                <a:latin typeface="Malgun Gothic"/>
                <a:cs typeface="Malgun Gothic"/>
              </a:rPr>
              <a:t> </a:t>
            </a:r>
            <a:r>
              <a:rPr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접속확인</a:t>
            </a:r>
            <a:endParaRPr sz="1600" dirty="0">
              <a:solidFill>
                <a:schemeClr val="tx2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1622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젠킨스</a:t>
            </a:r>
            <a:r>
              <a:rPr lang="ko-KR" altLang="en-US" dirty="0"/>
              <a:t> 사용자 등록 및 보안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Jenkins Security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140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8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현재 </a:t>
            </a:r>
            <a:r>
              <a:rPr sz="1600" b="1" spc="-55" dirty="0">
                <a:solidFill>
                  <a:schemeClr val="tx2"/>
                </a:solidFill>
                <a:latin typeface="Malgun Gothic"/>
                <a:cs typeface="Malgun Gothic"/>
              </a:rPr>
              <a:t>URL접근자에게 </a:t>
            </a:r>
            <a:r>
              <a:rPr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모두 공개되어</a:t>
            </a:r>
            <a:r>
              <a:rPr sz="1600" b="1" spc="-225" dirty="0">
                <a:solidFill>
                  <a:schemeClr val="tx2"/>
                </a:solidFill>
                <a:latin typeface="Malgun Gothic"/>
                <a:cs typeface="Malgun Gothic"/>
              </a:rPr>
              <a:t> </a:t>
            </a:r>
            <a:r>
              <a:rPr sz="1600" b="1" spc="-35" dirty="0">
                <a:solidFill>
                  <a:schemeClr val="tx2"/>
                </a:solidFill>
                <a:latin typeface="Malgun Gothic"/>
                <a:cs typeface="Malgun Gothic"/>
              </a:rPr>
              <a:t>있다.</a:t>
            </a:r>
            <a:endParaRPr sz="1600" dirty="0">
              <a:solidFill>
                <a:schemeClr val="tx2"/>
              </a:solidFill>
              <a:latin typeface="Malgun Gothic"/>
              <a:cs typeface="Malgun Gothic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2" y="1531012"/>
            <a:ext cx="7876715" cy="44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638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8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Warning</a:t>
            </a: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을 확인할 수 있다</a:t>
            </a: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44" y="1665135"/>
            <a:ext cx="6651312" cy="4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70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8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Security </a:t>
            </a: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설정으로 사용자를 제한해보자</a:t>
            </a: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.</a:t>
            </a:r>
          </a:p>
        </p:txBody>
      </p:sp>
      <p:sp>
        <p:nvSpPr>
          <p:cNvPr id="6" name="object 4"/>
          <p:cNvSpPr/>
          <p:nvPr/>
        </p:nvSpPr>
        <p:spPr>
          <a:xfrm>
            <a:off x="2864427" y="5560563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493"/>
                </a:lnTo>
              </a:path>
            </a:pathLst>
          </a:custGeom>
          <a:ln w="952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4041475" y="6110479"/>
            <a:ext cx="47625" cy="24130"/>
          </a:xfrm>
          <a:custGeom>
            <a:avLst/>
            <a:gdLst/>
            <a:ahLst/>
            <a:cxnLst/>
            <a:rect l="l" t="t" r="r" b="b"/>
            <a:pathLst>
              <a:path w="47625" h="24129">
                <a:moveTo>
                  <a:pt x="0" y="0"/>
                </a:moveTo>
                <a:lnTo>
                  <a:pt x="0" y="23589"/>
                </a:lnTo>
                <a:lnTo>
                  <a:pt x="47179" y="23589"/>
                </a:lnTo>
                <a:lnTo>
                  <a:pt x="0" y="0"/>
                </a:lnTo>
                <a:close/>
              </a:path>
            </a:pathLst>
          </a:custGeom>
          <a:solidFill>
            <a:srgbClr val="5B92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2663894" y="5556525"/>
            <a:ext cx="393065" cy="0"/>
          </a:xfrm>
          <a:custGeom>
            <a:avLst/>
            <a:gdLst/>
            <a:ahLst/>
            <a:cxnLst/>
            <a:rect l="l" t="t" r="r" b="b"/>
            <a:pathLst>
              <a:path w="393064">
                <a:moveTo>
                  <a:pt x="0" y="0"/>
                </a:moveTo>
                <a:lnTo>
                  <a:pt x="393030" y="1"/>
                </a:lnTo>
              </a:path>
            </a:pathLst>
          </a:custGeom>
          <a:ln w="952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810196" y="1908423"/>
            <a:ext cx="4134464" cy="3937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1023158" y="3436591"/>
            <a:ext cx="3844632" cy="606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1072431" y="3907759"/>
            <a:ext cx="3744595" cy="62230"/>
          </a:xfrm>
          <a:custGeom>
            <a:avLst/>
            <a:gdLst/>
            <a:ahLst/>
            <a:cxnLst/>
            <a:rect l="l" t="t" r="r" b="b"/>
            <a:pathLst>
              <a:path w="3744595" h="62229">
                <a:moveTo>
                  <a:pt x="0" y="62230"/>
                </a:moveTo>
                <a:lnTo>
                  <a:pt x="3744417" y="62230"/>
                </a:lnTo>
                <a:lnTo>
                  <a:pt x="3744417" y="0"/>
                </a:lnTo>
                <a:lnTo>
                  <a:pt x="0" y="0"/>
                </a:lnTo>
                <a:lnTo>
                  <a:pt x="0" y="6223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1103934" y="3529298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8460"/>
                </a:lnTo>
              </a:path>
            </a:pathLst>
          </a:custGeom>
          <a:ln w="6300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1072431" y="3465798"/>
            <a:ext cx="3744595" cy="63500"/>
          </a:xfrm>
          <a:custGeom>
            <a:avLst/>
            <a:gdLst/>
            <a:ahLst/>
            <a:cxnLst/>
            <a:rect l="l" t="t" r="r" b="b"/>
            <a:pathLst>
              <a:path w="3744595" h="63500">
                <a:moveTo>
                  <a:pt x="0" y="63500"/>
                </a:moveTo>
                <a:lnTo>
                  <a:pt x="3744417" y="63500"/>
                </a:lnTo>
                <a:lnTo>
                  <a:pt x="3744417" y="0"/>
                </a:lnTo>
                <a:lnTo>
                  <a:pt x="0" y="0"/>
                </a:lnTo>
                <a:lnTo>
                  <a:pt x="0" y="6350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4785346" y="3529146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8040"/>
                </a:lnTo>
              </a:path>
            </a:pathLst>
          </a:custGeom>
          <a:ln w="63004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1072431" y="3466141"/>
            <a:ext cx="3744595" cy="504190"/>
          </a:xfrm>
          <a:custGeom>
            <a:avLst/>
            <a:gdLst/>
            <a:ahLst/>
            <a:cxnLst/>
            <a:rect l="l" t="t" r="r" b="b"/>
            <a:pathLst>
              <a:path w="3744595" h="504189">
                <a:moveTo>
                  <a:pt x="0" y="0"/>
                </a:moveTo>
                <a:lnTo>
                  <a:pt x="3744417" y="0"/>
                </a:lnTo>
                <a:lnTo>
                  <a:pt x="3744417" y="504055"/>
                </a:lnTo>
                <a:lnTo>
                  <a:pt x="0" y="50405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1135438" y="3529148"/>
            <a:ext cx="3618865" cy="378460"/>
          </a:xfrm>
          <a:custGeom>
            <a:avLst/>
            <a:gdLst/>
            <a:ahLst/>
            <a:cxnLst/>
            <a:rect l="l" t="t" r="r" b="b"/>
            <a:pathLst>
              <a:path w="3618865" h="378460">
                <a:moveTo>
                  <a:pt x="0" y="0"/>
                </a:moveTo>
                <a:lnTo>
                  <a:pt x="0" y="378041"/>
                </a:lnTo>
                <a:lnTo>
                  <a:pt x="3618400" y="378041"/>
                </a:lnTo>
                <a:lnTo>
                  <a:pt x="3618400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/>
          <p:nvPr/>
        </p:nvSpPr>
        <p:spPr>
          <a:xfrm>
            <a:off x="4427212" y="3939504"/>
            <a:ext cx="5295201" cy="2173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>
            <a:off x="4629727" y="4140664"/>
            <a:ext cx="5092700" cy="157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 txBox="1"/>
          <p:nvPr/>
        </p:nvSpPr>
        <p:spPr>
          <a:xfrm>
            <a:off x="4797112" y="4762443"/>
            <a:ext cx="21590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78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회원가입</a:t>
            </a: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/</a:t>
            </a: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로그인을 통한 사용자 설정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72" y="1735245"/>
            <a:ext cx="7102456" cy="40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36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사용자 권한 매트릭스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23" y="2314416"/>
            <a:ext cx="8333954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323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오른쪽 상단의 ‘회원가입’ </a:t>
            </a: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­–   admin</a:t>
            </a: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아이디 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58" y="1753535"/>
            <a:ext cx="5297883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078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오른쪽 상단의 ‘회원가입’ </a:t>
            </a: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­–   test </a:t>
            </a: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아이디 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75" y="2235161"/>
            <a:ext cx="4828450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426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Access Deny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49" y="2549132"/>
            <a:ext cx="7724301" cy="24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0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메이븐은</a:t>
            </a:r>
            <a:r>
              <a:rPr lang="ko-KR" altLang="en-US" dirty="0"/>
              <a:t> 자바 툴</a:t>
            </a:r>
            <a:r>
              <a:rPr lang="en-US" altLang="ko-KR" dirty="0"/>
              <a:t>, </a:t>
            </a:r>
            <a:r>
              <a:rPr lang="ko-KR" altLang="en-US" dirty="0"/>
              <a:t>자바를 먼저 설치</a:t>
            </a:r>
            <a:endParaRPr lang="en-US" altLang="ko-KR" dirty="0"/>
          </a:p>
          <a:p>
            <a:pPr lvl="1"/>
            <a:r>
              <a:rPr lang="en-US" altLang="ko-KR" dirty="0"/>
              <a:t>java –version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메이븐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sz="2400" dirty="0">
                <a:latin typeface="Consolas" panose="020B0609020204030204" pitchFamily="49" charset="0"/>
              </a:rPr>
              <a:t>http://maven.apache.org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C:\apache-maven-3.3.9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62" y="1692399"/>
            <a:ext cx="4709797" cy="27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5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사용자 권한 매트릭스 설정과 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72" y="1844983"/>
            <a:ext cx="7279255" cy="38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6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만약 </a:t>
            </a: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Security </a:t>
            </a: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설정에서 가입을 허가하지 않으면</a:t>
            </a: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?!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77" y="1735245"/>
            <a:ext cx="5889246" cy="40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952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그렇다면 계정관리는</a:t>
            </a: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?!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35" y="1841935"/>
            <a:ext cx="7852329" cy="3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094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젠킨스</a:t>
            </a:r>
            <a:r>
              <a:rPr lang="ko-KR" altLang="en-US" dirty="0"/>
              <a:t> 시스템 설정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Jenkins System Configuration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6350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시스템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114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0" y="972319"/>
            <a:ext cx="9168054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27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및 빌드 도구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36" y="972319"/>
            <a:ext cx="8208912" cy="58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722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및 빌드 도구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1044327"/>
            <a:ext cx="9027846" cy="55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624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젠킨스</a:t>
            </a:r>
            <a:r>
              <a:rPr lang="ko-KR" altLang="en-US" dirty="0"/>
              <a:t> 주요 기능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Basic Features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2927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Features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변화 감지</a:t>
            </a:r>
            <a:endParaRPr lang="en-US" altLang="ko-KR" sz="2000" dirty="0"/>
          </a:p>
          <a:p>
            <a:pPr lvl="1"/>
            <a:r>
              <a:rPr lang="ko-KR" altLang="en-US" sz="1800" dirty="0"/>
              <a:t>주기적</a:t>
            </a:r>
            <a:r>
              <a:rPr lang="en-US" altLang="ko-KR" sz="1800" dirty="0"/>
              <a:t> </a:t>
            </a:r>
            <a:r>
              <a:rPr lang="ko-KR" altLang="en-US" sz="1800" dirty="0"/>
              <a:t>빌드</a:t>
            </a:r>
            <a:endParaRPr lang="en-US" altLang="ko-KR" sz="1800" dirty="0"/>
          </a:p>
          <a:p>
            <a:pPr lvl="1"/>
            <a:r>
              <a:rPr lang="ko-KR" altLang="en-US" sz="1800" dirty="0"/>
              <a:t>프로젝트 간 의존성</a:t>
            </a:r>
            <a:endParaRPr lang="en-US" altLang="ko-KR" sz="1800" dirty="0"/>
          </a:p>
          <a:p>
            <a:pPr lvl="1"/>
            <a:r>
              <a:rPr lang="en-US" altLang="ko-KR" sz="1800" dirty="0"/>
              <a:t>SCM Polling</a:t>
            </a:r>
          </a:p>
          <a:p>
            <a:r>
              <a:rPr lang="ko-KR" altLang="en-US" sz="2000" dirty="0"/>
              <a:t>소스코드 체크아웃</a:t>
            </a:r>
            <a:endParaRPr lang="en-US" altLang="ko-KR" sz="2000" dirty="0"/>
          </a:p>
          <a:p>
            <a:pPr lvl="1"/>
            <a:r>
              <a:rPr lang="en-US" altLang="ko-KR" sz="1800" dirty="0"/>
              <a:t>Subversion</a:t>
            </a:r>
          </a:p>
          <a:p>
            <a:pPr lvl="1"/>
            <a:r>
              <a:rPr lang="en-US" altLang="ko-KR" sz="1800" dirty="0" err="1"/>
              <a:t>Git</a:t>
            </a:r>
            <a:endParaRPr lang="en-US" altLang="ko-KR" sz="1800" dirty="0"/>
          </a:p>
          <a:p>
            <a:pPr lvl="1"/>
            <a:r>
              <a:rPr lang="en-US" altLang="ko-KR" sz="1800" dirty="0"/>
              <a:t>CVS, Mercurial, Perforce..</a:t>
            </a:r>
          </a:p>
          <a:p>
            <a:r>
              <a:rPr lang="ko-KR" altLang="en-US" sz="2000" dirty="0"/>
              <a:t>빌드</a:t>
            </a:r>
            <a:r>
              <a:rPr lang="en-US" altLang="ko-KR" sz="2000" dirty="0"/>
              <a:t>/</a:t>
            </a:r>
            <a:r>
              <a:rPr lang="ko-KR" altLang="en-US" sz="2000" dirty="0"/>
              <a:t>테스트 수행</a:t>
            </a:r>
            <a:endParaRPr lang="en-US" altLang="ko-KR" sz="2000" dirty="0"/>
          </a:p>
          <a:p>
            <a:pPr lvl="1"/>
            <a:r>
              <a:rPr lang="en-US" altLang="ko-KR" sz="1800" dirty="0"/>
              <a:t>Java : Ant, Maven, </a:t>
            </a:r>
            <a:r>
              <a:rPr lang="en-US" altLang="ko-KR" sz="1800" dirty="0" err="1"/>
              <a:t>Gradle</a:t>
            </a:r>
            <a:endParaRPr lang="en-US" altLang="ko-KR" sz="1800" dirty="0"/>
          </a:p>
          <a:p>
            <a:pPr lvl="1"/>
            <a:r>
              <a:rPr lang="en-US" altLang="ko-KR" sz="1800" dirty="0"/>
              <a:t>.NET : </a:t>
            </a:r>
            <a:r>
              <a:rPr lang="en-US" altLang="ko-KR" sz="1800" dirty="0" err="1"/>
              <a:t>MSBuild</a:t>
            </a:r>
            <a:r>
              <a:rPr lang="en-US" altLang="ko-KR" sz="1800" dirty="0"/>
              <a:t>, PowerShell</a:t>
            </a:r>
          </a:p>
          <a:p>
            <a:pPr lvl="1"/>
            <a:r>
              <a:rPr lang="en-US" altLang="ko-KR" sz="1800" dirty="0"/>
              <a:t>Shell Script : Python, Ruby, Groovy</a:t>
            </a:r>
          </a:p>
          <a:p>
            <a:r>
              <a:rPr lang="ko-KR" altLang="en-US" sz="2000" dirty="0"/>
              <a:t>테스트 </a:t>
            </a:r>
            <a:r>
              <a:rPr lang="en-US" altLang="ko-KR" sz="2000" dirty="0"/>
              <a:t>/ </a:t>
            </a:r>
            <a:r>
              <a:rPr lang="ko-KR" altLang="en-US" sz="2000" dirty="0"/>
              <a:t>리포팅</a:t>
            </a:r>
            <a:endParaRPr lang="en-US" altLang="ko-KR" sz="2000" dirty="0"/>
          </a:p>
          <a:p>
            <a:pPr lvl="1"/>
            <a:r>
              <a:rPr lang="en-US" altLang="ko-KR" sz="1800" dirty="0"/>
              <a:t>TDD : Junit, </a:t>
            </a:r>
            <a:r>
              <a:rPr lang="en-US" altLang="ko-KR" sz="1800" dirty="0" err="1"/>
              <a:t>TestNG</a:t>
            </a:r>
            <a:endParaRPr lang="en-US" altLang="ko-KR" sz="1800" dirty="0"/>
          </a:p>
          <a:p>
            <a:pPr lvl="1"/>
            <a:r>
              <a:rPr lang="en-US" altLang="ko-KR" sz="1800" dirty="0"/>
              <a:t>Reporting : </a:t>
            </a:r>
            <a:r>
              <a:rPr lang="en-US" altLang="ko-KR" sz="1800" dirty="0" err="1"/>
              <a:t>Findbugs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Cobertura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Checkstyle</a:t>
            </a:r>
            <a:r>
              <a:rPr lang="en-US" altLang="ko-KR" sz="1800" dirty="0"/>
              <a:t>, PMD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3023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Features – </a:t>
            </a:r>
            <a:r>
              <a:rPr lang="ko-KR" altLang="en-US" dirty="0"/>
              <a:t>계속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상태 </a:t>
            </a:r>
            <a:r>
              <a:rPr lang="en-US" altLang="ko-KR" dirty="0"/>
              <a:t>– Job Status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80" y="2904784"/>
            <a:ext cx="3734950" cy="1266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" y="2904785"/>
            <a:ext cx="4762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메이븐</a:t>
            </a:r>
            <a:r>
              <a:rPr lang="en-US" altLang="ko-KR" dirty="0"/>
              <a:t> </a:t>
            </a:r>
            <a:r>
              <a:rPr lang="ko-KR" altLang="en-US" dirty="0"/>
              <a:t>설치 </a:t>
            </a:r>
            <a:r>
              <a:rPr lang="en-US" altLang="ko-KR" dirty="0"/>
              <a:t>– </a:t>
            </a:r>
            <a:r>
              <a:rPr lang="ko-KR" altLang="en-US" dirty="0"/>
              <a:t>환경변수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환경변수 설정 </a:t>
            </a:r>
            <a:r>
              <a:rPr lang="en-US" altLang="ko-KR" dirty="0"/>
              <a:t>– </a:t>
            </a:r>
            <a:r>
              <a:rPr lang="ko-KR" altLang="en-US" dirty="0"/>
              <a:t>시스템 변수</a:t>
            </a:r>
            <a:endParaRPr lang="en-US" altLang="ko-KR" dirty="0"/>
          </a:p>
          <a:p>
            <a:pPr lvl="1"/>
            <a:r>
              <a:rPr lang="en-US" altLang="ko-KR" dirty="0"/>
              <a:t>JAVA_HOME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C:\Program Files\Java\jdk1.8.0_91</a:t>
            </a:r>
          </a:p>
          <a:p>
            <a:pPr lvl="1"/>
            <a:r>
              <a:rPr lang="en-US" altLang="ko-KR" dirty="0"/>
              <a:t>M2_HOME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C:\apache-maven-3.3.9</a:t>
            </a:r>
          </a:p>
          <a:p>
            <a:pPr lvl="1"/>
            <a:r>
              <a:rPr lang="en-US" altLang="ko-KR" dirty="0"/>
              <a:t>PATH </a:t>
            </a:r>
            <a:r>
              <a:rPr lang="ko-KR" altLang="en-US" dirty="0"/>
              <a:t>에 추가</a:t>
            </a:r>
            <a:endParaRPr lang="en-US" altLang="ko-KR" dirty="0"/>
          </a:p>
          <a:p>
            <a:pPr lvl="2"/>
            <a:r>
              <a:rPr lang="en-US" altLang="ko-KR" dirty="0"/>
              <a:t>;%M2_HOME%\bin</a:t>
            </a:r>
          </a:p>
          <a:p>
            <a:endParaRPr lang="en-US" altLang="ko-KR" dirty="0"/>
          </a:p>
          <a:p>
            <a:r>
              <a:rPr lang="ko-KR" altLang="en-US" dirty="0" err="1"/>
              <a:t>메이븐</a:t>
            </a:r>
            <a:r>
              <a:rPr lang="ko-KR" altLang="en-US" dirty="0"/>
              <a:t> 설치 확인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FF0000"/>
                </a:solidFill>
              </a:rPr>
              <a:t>mvn</a:t>
            </a:r>
            <a:r>
              <a:rPr lang="en-US" altLang="ko-KR" dirty="0">
                <a:solidFill>
                  <a:srgbClr val="FF0000"/>
                </a:solidFill>
              </a:rPr>
              <a:t> –version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44" y="3493332"/>
            <a:ext cx="5561960" cy="32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79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Features – </a:t>
            </a:r>
            <a:r>
              <a:rPr lang="ko-KR" altLang="en-US" dirty="0"/>
              <a:t>계속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Findbugs</a:t>
            </a:r>
            <a:r>
              <a:rPr lang="en-US" altLang="ko-KR" dirty="0"/>
              <a:t> </a:t>
            </a:r>
            <a:r>
              <a:rPr lang="ko-KR" altLang="en-US" dirty="0"/>
              <a:t>통합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92" y="1287855"/>
            <a:ext cx="5472608" cy="590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094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Features – </a:t>
            </a:r>
            <a:r>
              <a:rPr lang="ko-KR" altLang="en-US" dirty="0"/>
              <a:t>계속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Cobetura</a:t>
            </a:r>
            <a:r>
              <a:rPr lang="en-US" altLang="ko-KR" dirty="0"/>
              <a:t> </a:t>
            </a:r>
            <a:r>
              <a:rPr lang="ko-KR" altLang="en-US" dirty="0"/>
              <a:t>통합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79" y="1692399"/>
            <a:ext cx="929516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38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Features – </a:t>
            </a:r>
            <a:r>
              <a:rPr lang="ko-KR" altLang="en-US" dirty="0"/>
              <a:t>계속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간 연계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04" y="1692399"/>
            <a:ext cx="881197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80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Features – </a:t>
            </a:r>
            <a:r>
              <a:rPr lang="ko-KR" altLang="en-US" dirty="0"/>
              <a:t>계속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개발자 통지</a:t>
            </a:r>
            <a:endParaRPr lang="en-US" altLang="ko-KR" dirty="0"/>
          </a:p>
          <a:p>
            <a:pPr lvl="1"/>
            <a:r>
              <a:rPr lang="ko-KR" altLang="en-US" dirty="0"/>
              <a:t>트위터</a:t>
            </a:r>
            <a:endParaRPr lang="en-US" altLang="ko-KR" dirty="0"/>
          </a:p>
          <a:p>
            <a:pPr lvl="1"/>
            <a:r>
              <a:rPr lang="ko-KR" altLang="en-US" dirty="0"/>
              <a:t>이메일</a:t>
            </a:r>
            <a:endParaRPr lang="en-US" altLang="ko-KR" dirty="0"/>
          </a:p>
          <a:p>
            <a:pPr lvl="1"/>
            <a:r>
              <a:rPr lang="en-US" altLang="ko-KR" dirty="0"/>
              <a:t>RSS</a:t>
            </a:r>
          </a:p>
          <a:p>
            <a:pPr lvl="1"/>
            <a:r>
              <a:rPr lang="en-US" altLang="ko-KR" dirty="0"/>
              <a:t>IDE (eclipse plug-in)</a:t>
            </a:r>
          </a:p>
          <a:p>
            <a:pPr lvl="1"/>
            <a:r>
              <a:rPr lang="en-US" altLang="ko-KR" dirty="0"/>
              <a:t>Android / iPhone</a:t>
            </a:r>
          </a:p>
          <a:p>
            <a:pPr lvl="1"/>
            <a:r>
              <a:rPr lang="en-US" altLang="ko-KR" dirty="0"/>
              <a:t>Firefox</a:t>
            </a:r>
          </a:p>
        </p:txBody>
      </p:sp>
    </p:spTree>
    <p:extLst>
      <p:ext uri="{BB962C8B-B14F-4D97-AF65-F5344CB8AC3E}">
        <p14:creationId xmlns:p14="http://schemas.microsoft.com/office/powerpoint/2010/main" val="24071474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CI</a:t>
            </a:r>
            <a:r>
              <a:rPr lang="ko-KR" altLang="en-US" dirty="0"/>
              <a:t> </a:t>
            </a:r>
            <a:r>
              <a:rPr lang="en-US" altLang="ko-KR" dirty="0"/>
              <a:t>Overview 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1918837"/>
            <a:ext cx="9623425" cy="393155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676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젠킨스</a:t>
            </a:r>
            <a:r>
              <a:rPr lang="ko-KR" altLang="en-US" dirty="0"/>
              <a:t> 홈 디렉토리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Jenkins Home directory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8089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 디렉토리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DB</a:t>
            </a:r>
            <a:r>
              <a:rPr lang="ko-KR" altLang="en-US" sz="2400" dirty="0"/>
              <a:t>를 사용하지 않음</a:t>
            </a:r>
            <a:endParaRPr lang="en-US" altLang="ko-KR" sz="2400" dirty="0"/>
          </a:p>
          <a:p>
            <a:pPr lvl="1"/>
            <a:r>
              <a:rPr lang="ko-KR" altLang="en-US" sz="2000" dirty="0"/>
              <a:t>모든 정보를 파일에 저장하여 관리</a:t>
            </a:r>
            <a:endParaRPr lang="en-US" altLang="ko-KR" sz="2000" dirty="0"/>
          </a:p>
          <a:p>
            <a:pPr lvl="1"/>
            <a:r>
              <a:rPr lang="en-US" altLang="ko-KR" sz="2000" dirty="0">
                <a:latin typeface="Consolas" panose="020B0609020204030204" pitchFamily="49" charset="0"/>
              </a:rPr>
              <a:t>~/.</a:t>
            </a:r>
            <a:r>
              <a:rPr lang="en-US" altLang="ko-KR" sz="2000" dirty="0" err="1">
                <a:latin typeface="Consolas" panose="020B0609020204030204" pitchFamily="49" charset="0"/>
              </a:rPr>
              <a:t>jenkins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ko-KR" altLang="en-US" sz="2000" dirty="0"/>
              <a:t>디렉토리</a:t>
            </a:r>
            <a:endParaRPr lang="en-US" altLang="ko-KR" sz="2000" dirty="0"/>
          </a:p>
          <a:p>
            <a:r>
              <a:rPr lang="ko-KR" altLang="en-US" sz="2400" dirty="0"/>
              <a:t>홈 디렉토리를 별도로 관리하는 것도 고려</a:t>
            </a:r>
            <a:endParaRPr lang="en-US" altLang="ko-KR" sz="2400" dirty="0"/>
          </a:p>
          <a:p>
            <a:pPr lvl="1"/>
            <a:r>
              <a:rPr lang="ko-KR" altLang="en-US" sz="2000" dirty="0"/>
              <a:t>명시적으로 홈 디렉토리를 설정하는 것이 관리가 쉬움</a:t>
            </a:r>
            <a:endParaRPr lang="en-US" altLang="ko-KR" sz="2000" dirty="0"/>
          </a:p>
          <a:p>
            <a:pPr lvl="1"/>
            <a:r>
              <a:rPr lang="ko-KR" altLang="en-US" sz="2000" dirty="0"/>
              <a:t>복구 솔루션 사용 시 명시적으로 지정된 디렉토리가 필요</a:t>
            </a:r>
            <a:endParaRPr lang="en-US" altLang="ko-KR" sz="2000" dirty="0"/>
          </a:p>
          <a:p>
            <a:pPr lvl="1"/>
            <a:r>
              <a:rPr lang="ko-KR" altLang="en-US" sz="2000" dirty="0"/>
              <a:t>여러 개의 홈 디렉토리를 사용 할 수 있음</a:t>
            </a:r>
            <a:endParaRPr lang="en-US" altLang="ko-KR" sz="2000" dirty="0"/>
          </a:p>
          <a:p>
            <a:pPr lvl="1"/>
            <a:r>
              <a:rPr lang="en-US" altLang="ko-KR" sz="2000" dirty="0">
                <a:solidFill>
                  <a:srgbClr val="FF0000"/>
                </a:solidFill>
              </a:rPr>
              <a:t>HUDSON_HOME</a:t>
            </a:r>
            <a:r>
              <a:rPr lang="en-US" altLang="ko-KR" sz="2000" dirty="0"/>
              <a:t> </a:t>
            </a:r>
            <a:r>
              <a:rPr lang="ko-KR" altLang="en-US" sz="2000" dirty="0"/>
              <a:t>환경변수가 필요</a:t>
            </a:r>
            <a:endParaRPr lang="en-US" altLang="ko-KR" sz="2000" dirty="0"/>
          </a:p>
          <a:p>
            <a:pPr lvl="2"/>
            <a:r>
              <a:rPr lang="ko-KR" altLang="en-US" sz="2000" dirty="0"/>
              <a:t>변수이름 </a:t>
            </a:r>
            <a:r>
              <a:rPr lang="en-US" altLang="ko-KR" sz="2000" dirty="0"/>
              <a:t>: HUDSON_HOME</a:t>
            </a:r>
          </a:p>
          <a:p>
            <a:pPr lvl="2"/>
            <a:r>
              <a:rPr lang="ko-KR" altLang="en-US" sz="2000" dirty="0"/>
              <a:t>변수 값 </a:t>
            </a:r>
            <a:r>
              <a:rPr lang="en-US" altLang="ko-KR" sz="2000" dirty="0"/>
              <a:t>: d:\hudson_home</a:t>
            </a:r>
          </a:p>
          <a:p>
            <a:r>
              <a:rPr lang="ko-KR" altLang="en-US" sz="2400" dirty="0"/>
              <a:t>홈 디렉토리는 반드시 </a:t>
            </a:r>
            <a:r>
              <a:rPr lang="ko-KR" altLang="en-US" sz="2400" b="1" dirty="0">
                <a:solidFill>
                  <a:srgbClr val="FF0000"/>
                </a:solidFill>
              </a:rPr>
              <a:t>백업 정책</a:t>
            </a:r>
            <a:r>
              <a:rPr lang="ko-KR" altLang="en-US" sz="2400" dirty="0"/>
              <a:t>이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9215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젠킨스</a:t>
            </a:r>
            <a:r>
              <a:rPr lang="ko-KR" altLang="en-US" dirty="0"/>
              <a:t> 작업 정의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263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정의하기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</a:t>
            </a:r>
            <a:r>
              <a:rPr lang="en-US" altLang="ko-KR" dirty="0"/>
              <a:t>, job, project </a:t>
            </a:r>
            <a:r>
              <a:rPr lang="ko-KR" altLang="en-US" dirty="0"/>
              <a:t>로 표현</a:t>
            </a:r>
            <a:endParaRPr lang="en-US" altLang="ko-KR" dirty="0"/>
          </a:p>
          <a:p>
            <a:r>
              <a:rPr lang="ko-KR" altLang="en-US" dirty="0" err="1"/>
              <a:t>젠킨스에서</a:t>
            </a:r>
            <a:r>
              <a:rPr lang="ko-KR" altLang="en-US" dirty="0"/>
              <a:t> 동작하는 실행 단위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작업 워크플로우 시나리오</a:t>
            </a:r>
            <a:endParaRPr lang="en-US" altLang="ko-KR" dirty="0"/>
          </a:p>
          <a:p>
            <a:pPr lvl="1"/>
            <a:r>
              <a:rPr lang="ko-KR" altLang="en-US" dirty="0"/>
              <a:t>빌드 선 작업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빌드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빌드 후 작업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형상관리 시스템 체크아웃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빌드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빌드 후 작업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6361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윈도우 배치 작업 기반 </a:t>
            </a:r>
            <a:r>
              <a:rPr lang="en-US" altLang="ko-KR" dirty="0"/>
              <a:t>job </a:t>
            </a:r>
            <a:r>
              <a:rPr lang="ko-KR" altLang="en-US" dirty="0"/>
              <a:t>생성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06" y="1620391"/>
            <a:ext cx="9623425" cy="367087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34532" y="4500711"/>
            <a:ext cx="60486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dirty="0"/>
              <a:t>build a free-style software project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Execute windows batch program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빌드 명령어 </a:t>
            </a:r>
            <a:r>
              <a:rPr lang="en-US" altLang="ko-KR" dirty="0"/>
              <a:t>: </a:t>
            </a:r>
            <a:r>
              <a:rPr lang="en-US" altLang="ko-KR" dirty="0" err="1"/>
              <a:t>dir</a:t>
            </a:r>
            <a:r>
              <a:rPr lang="en-US" altLang="ko-KR" dirty="0"/>
              <a:t> c:\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95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환경변수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97" y="1311455"/>
            <a:ext cx="3644775" cy="34649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97" y="3346273"/>
            <a:ext cx="3850311" cy="3644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0" y="1774429"/>
            <a:ext cx="6220693" cy="1571844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7" y="3662532"/>
            <a:ext cx="6220693" cy="1571844"/>
          </a:xfrm>
        </p:spPr>
      </p:pic>
    </p:spTree>
    <p:extLst>
      <p:ext uri="{BB962C8B-B14F-4D97-AF65-F5344CB8AC3E}">
        <p14:creationId xmlns:p14="http://schemas.microsoft.com/office/powerpoint/2010/main" val="8029850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일정 주기별로 </a:t>
            </a:r>
            <a:r>
              <a:rPr lang="ko-KR" altLang="en-US" dirty="0" err="1"/>
              <a:t>스케쥴링</a:t>
            </a:r>
            <a:r>
              <a:rPr lang="ko-KR" altLang="en-US" dirty="0"/>
              <a:t> 설정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젠킨스에서</a:t>
            </a:r>
            <a:r>
              <a:rPr lang="ko-KR" altLang="en-US" dirty="0"/>
              <a:t> 사용하는 </a:t>
            </a:r>
            <a:r>
              <a:rPr lang="ko-KR" altLang="en-US" dirty="0" err="1"/>
              <a:t>크론</a:t>
            </a:r>
            <a:r>
              <a:rPr lang="ko-KR" altLang="en-US" dirty="0"/>
              <a:t> 스타일 문장</a:t>
            </a:r>
            <a:endParaRPr lang="en-US" altLang="ko-KR" dirty="0"/>
          </a:p>
          <a:p>
            <a:pPr lvl="1"/>
            <a:r>
              <a:rPr lang="ko-KR" altLang="en-US" dirty="0"/>
              <a:t>분</a:t>
            </a:r>
            <a:r>
              <a:rPr lang="en-US" altLang="ko-KR" dirty="0"/>
              <a:t>(minute) </a:t>
            </a:r>
            <a:r>
              <a:rPr lang="ko-KR" altLang="en-US" dirty="0"/>
              <a:t>시</a:t>
            </a:r>
            <a:r>
              <a:rPr lang="en-US" altLang="ko-KR" dirty="0"/>
              <a:t>(hour) 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en-US" altLang="ko-KR" dirty="0" err="1"/>
              <a:t>dom</a:t>
            </a:r>
            <a:r>
              <a:rPr lang="en-US" altLang="ko-KR" dirty="0"/>
              <a:t>) </a:t>
            </a:r>
            <a:r>
              <a:rPr lang="ko-KR" altLang="en-US" dirty="0"/>
              <a:t>월</a:t>
            </a:r>
            <a:r>
              <a:rPr lang="en-US" altLang="ko-KR" dirty="0"/>
              <a:t>(month) </a:t>
            </a:r>
            <a:r>
              <a:rPr lang="ko-KR" altLang="en-US" dirty="0"/>
              <a:t>요일</a:t>
            </a:r>
            <a:r>
              <a:rPr lang="en-US" altLang="ko-KR" dirty="0"/>
              <a:t>(</a:t>
            </a:r>
            <a:r>
              <a:rPr lang="en-US" altLang="ko-KR" dirty="0" err="1"/>
              <a:t>dow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분 </a:t>
            </a:r>
            <a:r>
              <a:rPr lang="en-US" altLang="ko-KR" dirty="0"/>
              <a:t>: </a:t>
            </a:r>
            <a:r>
              <a:rPr lang="ko-KR" altLang="en-US" dirty="0"/>
              <a:t>시간 중 분에 해당하는 정보</a:t>
            </a:r>
            <a:r>
              <a:rPr lang="en-US" altLang="ko-KR" dirty="0"/>
              <a:t>. 0~59</a:t>
            </a:r>
          </a:p>
          <a:p>
            <a:pPr lvl="2"/>
            <a:r>
              <a:rPr lang="ko-KR" altLang="en-US" dirty="0"/>
              <a:t>시 </a:t>
            </a:r>
            <a:r>
              <a:rPr lang="en-US" altLang="ko-KR" dirty="0"/>
              <a:t>: </a:t>
            </a:r>
            <a:r>
              <a:rPr lang="ko-KR" altLang="en-US" dirty="0"/>
              <a:t>하루 시간 중 시에 해당하는 정보</a:t>
            </a:r>
            <a:r>
              <a:rPr lang="en-US" altLang="ko-KR" dirty="0"/>
              <a:t>. 0~23</a:t>
            </a:r>
          </a:p>
          <a:p>
            <a:pPr lvl="2"/>
            <a:r>
              <a:rPr lang="ko-KR" altLang="en-US" dirty="0"/>
              <a:t>일 </a:t>
            </a:r>
            <a:r>
              <a:rPr lang="en-US" altLang="ko-KR" dirty="0"/>
              <a:t>: </a:t>
            </a:r>
            <a:r>
              <a:rPr lang="ko-KR" altLang="en-US" dirty="0"/>
              <a:t>한 달을 기준으로 일자에 해당하는 정보</a:t>
            </a:r>
            <a:r>
              <a:rPr lang="en-US" altLang="ko-KR" dirty="0"/>
              <a:t>. 1~31</a:t>
            </a:r>
          </a:p>
          <a:p>
            <a:pPr lvl="2"/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월에 해당하는 정보</a:t>
            </a:r>
            <a:r>
              <a:rPr lang="en-US" altLang="ko-KR" dirty="0"/>
              <a:t>. 1~12</a:t>
            </a:r>
          </a:p>
          <a:p>
            <a:pPr lvl="2"/>
            <a:r>
              <a:rPr lang="ko-KR" altLang="en-US" dirty="0"/>
              <a:t>요일 </a:t>
            </a:r>
            <a:r>
              <a:rPr lang="en-US" altLang="ko-KR" dirty="0"/>
              <a:t>: 1</a:t>
            </a:r>
            <a:r>
              <a:rPr lang="ko-KR" altLang="en-US" dirty="0"/>
              <a:t>주일 중 요일에 해당하는 정보</a:t>
            </a:r>
            <a:r>
              <a:rPr lang="en-US" altLang="ko-KR" dirty="0"/>
              <a:t>. 0~7 (0</a:t>
            </a:r>
            <a:r>
              <a:rPr lang="ko-KR" altLang="en-US" dirty="0"/>
              <a:t>과</a:t>
            </a:r>
            <a:r>
              <a:rPr lang="en-US" altLang="ko-KR" dirty="0"/>
              <a:t>7</a:t>
            </a:r>
            <a:r>
              <a:rPr lang="ko-KR" altLang="en-US" dirty="0"/>
              <a:t>은 모두 일요일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크론</a:t>
            </a:r>
            <a:r>
              <a:rPr lang="ko-KR" altLang="en-US" dirty="0"/>
              <a:t> 값 설정 방법</a:t>
            </a:r>
            <a:endParaRPr lang="en-US" altLang="ko-KR" dirty="0"/>
          </a:p>
          <a:p>
            <a:pPr lvl="1"/>
            <a:r>
              <a:rPr lang="en-US" altLang="ko-KR" dirty="0"/>
              <a:t>* : </a:t>
            </a:r>
            <a:r>
              <a:rPr lang="ko-KR" altLang="en-US" dirty="0"/>
              <a:t>모든 값을 지정</a:t>
            </a:r>
            <a:endParaRPr lang="en-US" altLang="ko-KR" dirty="0"/>
          </a:p>
          <a:p>
            <a:pPr lvl="1"/>
            <a:r>
              <a:rPr lang="en-US" altLang="ko-KR" dirty="0"/>
              <a:t>M-N : </a:t>
            </a:r>
            <a:r>
              <a:rPr lang="ko-KR" altLang="en-US" dirty="0"/>
              <a:t>값의 범위 지정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주</a:t>
            </a:r>
            <a:r>
              <a:rPr lang="en-US" altLang="ko-KR" dirty="0"/>
              <a:t>’ </a:t>
            </a:r>
            <a:r>
              <a:rPr lang="ko-KR" altLang="en-US" dirty="0"/>
              <a:t>항목에 </a:t>
            </a:r>
            <a:r>
              <a:rPr lang="en-US" altLang="ko-KR" dirty="0"/>
              <a:t>1-5 </a:t>
            </a:r>
            <a:r>
              <a:rPr lang="ko-KR" altLang="en-US" dirty="0"/>
              <a:t>값은 월요일 부터 금요일</a:t>
            </a:r>
            <a:endParaRPr lang="en-US" altLang="ko-KR" dirty="0"/>
          </a:p>
          <a:p>
            <a:pPr lvl="1"/>
            <a:r>
              <a:rPr lang="en-US" altLang="ko-KR" dirty="0"/>
              <a:t>M-N/X : </a:t>
            </a:r>
            <a:r>
              <a:rPr lang="ko-KR" altLang="en-US" dirty="0"/>
              <a:t>주어진</a:t>
            </a:r>
            <a:r>
              <a:rPr lang="en-US" altLang="ko-KR" dirty="0"/>
              <a:t> </a:t>
            </a:r>
            <a:r>
              <a:rPr lang="ko-KR" altLang="en-US" dirty="0"/>
              <a:t>값의 범위 중 </a:t>
            </a:r>
            <a:r>
              <a:rPr lang="en-US" altLang="ko-KR" dirty="0"/>
              <a:t>X </a:t>
            </a:r>
            <a:r>
              <a:rPr lang="ko-KR" altLang="en-US" dirty="0"/>
              <a:t>값 만큼 생략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분</a:t>
            </a:r>
            <a:r>
              <a:rPr lang="en-US" altLang="ko-KR" dirty="0"/>
              <a:t>’ </a:t>
            </a:r>
            <a:r>
              <a:rPr lang="ko-KR" altLang="en-US" dirty="0"/>
              <a:t>정보에 </a:t>
            </a:r>
            <a:r>
              <a:rPr lang="en-US" altLang="ko-KR" dirty="0"/>
              <a:t>*/15 </a:t>
            </a:r>
            <a:r>
              <a:rPr lang="ko-KR" altLang="en-US" dirty="0"/>
              <a:t>입력 시 </a:t>
            </a:r>
            <a:r>
              <a:rPr lang="en-US" altLang="ko-KR" dirty="0"/>
              <a:t>0</a:t>
            </a:r>
            <a:r>
              <a:rPr lang="ko-KR" altLang="en-US" dirty="0"/>
              <a:t>분 부터 </a:t>
            </a:r>
            <a:r>
              <a:rPr lang="en-US" altLang="ko-KR" dirty="0"/>
              <a:t>15</a:t>
            </a:r>
            <a:r>
              <a:rPr lang="ko-KR" altLang="en-US" dirty="0"/>
              <a:t>분마다 실행됨</a:t>
            </a:r>
            <a:endParaRPr lang="en-US" altLang="ko-KR" dirty="0"/>
          </a:p>
          <a:p>
            <a:pPr lvl="2"/>
            <a:r>
              <a:rPr lang="en-US" altLang="ko-KR" dirty="0"/>
              <a:t>1-6/2 : 1-6</a:t>
            </a:r>
            <a:r>
              <a:rPr lang="ko-KR" altLang="en-US" dirty="0"/>
              <a:t>분 사이에 </a:t>
            </a:r>
            <a:r>
              <a:rPr lang="en-US" altLang="ko-KR" dirty="0"/>
              <a:t>2</a:t>
            </a:r>
            <a:r>
              <a:rPr lang="ko-KR" altLang="en-US" dirty="0"/>
              <a:t>분 마다 실행됨</a:t>
            </a:r>
            <a:endParaRPr lang="en-US" altLang="ko-KR" dirty="0"/>
          </a:p>
          <a:p>
            <a:pPr lvl="1"/>
            <a:r>
              <a:rPr lang="en-US" altLang="ko-KR" dirty="0"/>
              <a:t>A,B,C…Z : </a:t>
            </a:r>
            <a:r>
              <a:rPr lang="ko-KR" altLang="en-US" dirty="0"/>
              <a:t>특정한</a:t>
            </a:r>
            <a:r>
              <a:rPr lang="en-US" altLang="ko-KR" dirty="0"/>
              <a:t> </a:t>
            </a:r>
            <a:r>
              <a:rPr lang="ko-KR" altLang="en-US" dirty="0"/>
              <a:t>값을 지정할 때 사용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주</a:t>
            </a:r>
            <a:r>
              <a:rPr lang="en-US" altLang="ko-KR" dirty="0"/>
              <a:t>’ </a:t>
            </a:r>
            <a:r>
              <a:rPr lang="ko-KR" altLang="en-US" dirty="0"/>
              <a:t>항목에 </a:t>
            </a:r>
            <a:r>
              <a:rPr lang="en-US" altLang="ko-KR" dirty="0"/>
              <a:t>1,2,5 </a:t>
            </a:r>
            <a:r>
              <a:rPr lang="ko-KR" altLang="en-US" dirty="0"/>
              <a:t>값을 지정하면 월요일</a:t>
            </a:r>
            <a:r>
              <a:rPr lang="en-US" altLang="ko-KR" dirty="0"/>
              <a:t>, </a:t>
            </a:r>
            <a:r>
              <a:rPr lang="ko-KR" altLang="en-US" dirty="0"/>
              <a:t>화요일</a:t>
            </a:r>
            <a:r>
              <a:rPr lang="en-US" altLang="ko-KR" dirty="0"/>
              <a:t>, </a:t>
            </a:r>
            <a:r>
              <a:rPr lang="ko-KR" altLang="en-US" dirty="0"/>
              <a:t>금요일에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8804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일정 주기별로 </a:t>
            </a:r>
            <a:r>
              <a:rPr lang="ko-KR" altLang="en-US" dirty="0" err="1"/>
              <a:t>스케쥴링</a:t>
            </a:r>
            <a:r>
              <a:rPr lang="ko-KR" altLang="en-US" dirty="0"/>
              <a:t> 설정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월요일부터 금요일까지 실행한다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근무 시간인 </a:t>
            </a:r>
            <a:r>
              <a:rPr lang="en-US" altLang="ko-KR" dirty="0"/>
              <a:t>9</a:t>
            </a:r>
            <a:r>
              <a:rPr lang="ko-KR" altLang="en-US" dirty="0"/>
              <a:t>시부터 오후 </a:t>
            </a:r>
            <a:r>
              <a:rPr lang="en-US" altLang="ko-KR" dirty="0"/>
              <a:t>6</a:t>
            </a:r>
            <a:r>
              <a:rPr lang="ko-KR" altLang="en-US" dirty="0"/>
              <a:t>시까지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분마다 한번씩 실행한다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*/2 9-18 * * 1-5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이 공식에서 일요일도 추가</a:t>
            </a:r>
            <a:endParaRPr lang="en-US" altLang="ko-KR" dirty="0"/>
          </a:p>
          <a:p>
            <a:pPr lvl="1"/>
            <a:r>
              <a:rPr lang="en-US" altLang="ko-KR" dirty="0"/>
              <a:t>*/2 9-18 * * 1-5,7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504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작업과 작업 간 연계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34670" y="1014620"/>
            <a:ext cx="9624060" cy="3774123"/>
          </a:xfrm>
        </p:spPr>
        <p:txBody>
          <a:bodyPr>
            <a:normAutofit/>
          </a:bodyPr>
          <a:lstStyle/>
          <a:p>
            <a:r>
              <a:rPr lang="ko-KR" altLang="en-US" dirty="0"/>
              <a:t>여러 개의 작업이 연계되어 하나의 작업을 이룸</a:t>
            </a:r>
            <a:endParaRPr lang="en-US" altLang="ko-KR" dirty="0"/>
          </a:p>
          <a:p>
            <a:pPr lvl="1"/>
            <a:r>
              <a:rPr lang="ko-KR" altLang="en-US" dirty="0"/>
              <a:t>작업 연계</a:t>
            </a:r>
            <a:r>
              <a:rPr lang="en-US" altLang="ko-KR" dirty="0"/>
              <a:t>1(</a:t>
            </a:r>
            <a:r>
              <a:rPr lang="ko-KR" altLang="en-US" dirty="0" err="1"/>
              <a:t>전처리</a:t>
            </a:r>
            <a:r>
              <a:rPr lang="en-US" altLang="ko-KR" dirty="0"/>
              <a:t>) : </a:t>
            </a:r>
            <a:r>
              <a:rPr lang="ko-KR" altLang="en-US" dirty="0"/>
              <a:t>본격적인 작업 시작 전 준비작업</a:t>
            </a:r>
            <a:endParaRPr lang="en-US" altLang="ko-KR" dirty="0"/>
          </a:p>
          <a:p>
            <a:pPr lvl="1"/>
            <a:r>
              <a:rPr lang="ko-KR" altLang="en-US" dirty="0"/>
              <a:t>작업 연계</a:t>
            </a:r>
            <a:r>
              <a:rPr lang="en-US" altLang="ko-KR" dirty="0"/>
              <a:t>1(</a:t>
            </a:r>
            <a:r>
              <a:rPr lang="ko-KR" altLang="en-US" dirty="0" err="1"/>
              <a:t>본작업</a:t>
            </a:r>
            <a:r>
              <a:rPr lang="en-US" altLang="ko-KR" dirty="0"/>
              <a:t>) : </a:t>
            </a:r>
            <a:r>
              <a:rPr lang="ko-KR" altLang="en-US" dirty="0"/>
              <a:t>본격적인 작업 수행 부분</a:t>
            </a:r>
            <a:endParaRPr lang="en-US" altLang="ko-KR" dirty="0"/>
          </a:p>
          <a:p>
            <a:pPr lvl="1"/>
            <a:r>
              <a:rPr lang="ko-KR" altLang="en-US" dirty="0"/>
              <a:t>작업 연계</a:t>
            </a:r>
            <a:r>
              <a:rPr lang="en-US" altLang="ko-KR" dirty="0"/>
              <a:t>3(</a:t>
            </a:r>
            <a:r>
              <a:rPr lang="ko-KR" altLang="en-US" dirty="0"/>
              <a:t>후처리</a:t>
            </a:r>
            <a:r>
              <a:rPr lang="en-US" altLang="ko-KR" dirty="0"/>
              <a:t>) : </a:t>
            </a:r>
            <a:r>
              <a:rPr lang="ko-KR" altLang="en-US" dirty="0"/>
              <a:t>작업 완료 후 후속작업 수행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젠킨스에서의</a:t>
            </a:r>
            <a:r>
              <a:rPr lang="ko-KR" altLang="en-US" dirty="0"/>
              <a:t> 작업 연계 방식 두 가지</a:t>
            </a:r>
            <a:endParaRPr lang="en-US" altLang="ko-KR" dirty="0"/>
          </a:p>
          <a:p>
            <a:pPr lvl="1"/>
            <a:r>
              <a:rPr lang="en-US" altLang="ko-KR" dirty="0"/>
              <a:t>Post build action : </a:t>
            </a:r>
            <a:r>
              <a:rPr lang="ko-KR" altLang="en-US" dirty="0"/>
              <a:t>후속 작업 연계</a:t>
            </a:r>
            <a:endParaRPr lang="en-US" altLang="ko-KR" dirty="0"/>
          </a:p>
          <a:p>
            <a:pPr lvl="1"/>
            <a:r>
              <a:rPr lang="en-US" altLang="ko-KR" dirty="0"/>
              <a:t>Build trigger       : </a:t>
            </a:r>
            <a:r>
              <a:rPr lang="ko-KR" altLang="en-US" dirty="0"/>
              <a:t>다른 작업 종료 모니터링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132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2204" y="5148783"/>
            <a:ext cx="9001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위 두가지 연계 방식 각각 실습</a:t>
            </a:r>
          </a:p>
        </p:txBody>
      </p:sp>
    </p:spTree>
    <p:extLst>
      <p:ext uri="{BB962C8B-B14F-4D97-AF65-F5344CB8AC3E}">
        <p14:creationId xmlns:p14="http://schemas.microsoft.com/office/powerpoint/2010/main" val="330084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Plugin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133</a:t>
            </a:fld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익숙한 관리메뉴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121" y="1844983"/>
            <a:ext cx="7273158" cy="38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361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Plugin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134</a:t>
            </a:fld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618290" y="1230154"/>
            <a:ext cx="43683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Plugin </a:t>
            </a:r>
            <a:r>
              <a:rPr lang="ko-KR" altLang="en-US" sz="1600" b="1" spc="-75" dirty="0">
                <a:solidFill>
                  <a:schemeClr val="tx2"/>
                </a:solidFill>
                <a:latin typeface="Malgun Gothic"/>
                <a:cs typeface="Malgun Gothic"/>
              </a:rPr>
              <a:t>연동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4" y="1284102"/>
            <a:ext cx="7004911" cy="49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254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동시 작업 제어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/>
              <a:t>젠킨스</a:t>
            </a:r>
            <a:r>
              <a:rPr lang="ko-KR" altLang="en-US" sz="2400" dirty="0"/>
              <a:t> 작업 시 동시성 문제 고려</a:t>
            </a:r>
            <a:endParaRPr lang="en-US" altLang="ko-KR" sz="2400" dirty="0"/>
          </a:p>
          <a:p>
            <a:pPr lvl="1"/>
            <a:r>
              <a:rPr lang="ko-KR" altLang="en-US" sz="2000" dirty="0"/>
              <a:t>프로젝트를 컴파일 작업 진행 중에 동시에 다른 작업이 시작되어 컴파일을 시도</a:t>
            </a:r>
            <a:endParaRPr lang="en-US" altLang="ko-KR" sz="2000" dirty="0"/>
          </a:p>
          <a:p>
            <a:pPr lvl="1"/>
            <a:r>
              <a:rPr lang="ko-KR" altLang="en-US" sz="2000" dirty="0"/>
              <a:t>컴파일 된 자원을 배포하려고 패키징 하는데 다시 다른 작업이 컴파일을 하여 다른 자원들이 뒤섞이는 현상 발생</a:t>
            </a:r>
            <a:endParaRPr lang="en-US" altLang="ko-KR" sz="2000" dirty="0"/>
          </a:p>
          <a:p>
            <a:r>
              <a:rPr lang="ko-KR" altLang="en-US" sz="2400" dirty="0" err="1"/>
              <a:t>젠킨스에서</a:t>
            </a:r>
            <a:r>
              <a:rPr lang="ko-KR" altLang="en-US" sz="2400" dirty="0"/>
              <a:t> 생성한 작업은 동시에 실행되지 </a:t>
            </a:r>
            <a:r>
              <a:rPr lang="ko-KR" altLang="en-US" sz="2400" dirty="0" err="1"/>
              <a:t>않는것이</a:t>
            </a:r>
            <a:r>
              <a:rPr lang="ko-KR" altLang="en-US" sz="2400" dirty="0"/>
              <a:t> 기본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동시 처리 옵션</a:t>
            </a:r>
            <a:endParaRPr lang="en-US" altLang="ko-KR" sz="2400" dirty="0"/>
          </a:p>
          <a:p>
            <a:pPr lvl="1"/>
            <a:r>
              <a:rPr lang="en-US" altLang="ko-KR" sz="2000" dirty="0"/>
              <a:t>Execute concurrent builds if necessary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957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 : </a:t>
            </a:r>
            <a:r>
              <a:rPr lang="ko-KR" altLang="en-US" dirty="0"/>
              <a:t>동시 작업 제어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ping 127.0.0.1 –n 100</a:t>
            </a:r>
          </a:p>
          <a:p>
            <a:pPr lvl="1"/>
            <a:r>
              <a:rPr lang="ko-KR" altLang="en-US" dirty="0"/>
              <a:t>윈도우 커맨드 빌드에 입력</a:t>
            </a:r>
            <a:endParaRPr lang="en-US" altLang="ko-KR" dirty="0"/>
          </a:p>
          <a:p>
            <a:pPr lvl="1"/>
            <a:r>
              <a:rPr lang="ko-KR" altLang="en-US" dirty="0"/>
              <a:t>동시에 작업을 수행하여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72" y="2772519"/>
            <a:ext cx="5872684" cy="32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946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이력 관리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작업 정의 때 </a:t>
            </a:r>
            <a:r>
              <a:rPr lang="en-US" altLang="ko-KR" sz="2400" dirty="0"/>
              <a:t>“Discard Old Builds”(</a:t>
            </a:r>
            <a:r>
              <a:rPr lang="ko-KR" altLang="en-US" sz="2400" dirty="0"/>
              <a:t>오래된 빌드 삭제</a:t>
            </a:r>
            <a:r>
              <a:rPr lang="en-US" altLang="ko-KR" sz="2400" dirty="0"/>
              <a:t>) </a:t>
            </a:r>
            <a:r>
              <a:rPr lang="ko-KR" altLang="en-US" sz="2400" dirty="0"/>
              <a:t>옵션</a:t>
            </a:r>
            <a:endParaRPr lang="en-US" altLang="ko-KR" sz="2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옵션은 순차적으로 적용</a:t>
            </a:r>
            <a:endParaRPr lang="en-US" altLang="ko-KR" dirty="0"/>
          </a:p>
          <a:p>
            <a:pPr lvl="1"/>
            <a:r>
              <a:rPr lang="ko-KR" altLang="en-US" dirty="0"/>
              <a:t>최종 빌드는 이력을 남김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81" y="1764407"/>
            <a:ext cx="677888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53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정보 백업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허드슨 홈 디렉토리를 백업</a:t>
            </a:r>
            <a:endParaRPr lang="en-US" altLang="ko-KR" dirty="0"/>
          </a:p>
          <a:p>
            <a:pPr lvl="1"/>
            <a:r>
              <a:rPr lang="en-US" altLang="ko-KR" dirty="0"/>
              <a:t>jobs :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  <a:p>
            <a:pPr lvl="2"/>
            <a:r>
              <a:rPr lang="ko-KR" altLang="en-US" dirty="0"/>
              <a:t>소스코드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파일 등</a:t>
            </a:r>
            <a:r>
              <a:rPr lang="en-US" altLang="ko-KR" dirty="0"/>
              <a:t>..</a:t>
            </a:r>
          </a:p>
          <a:p>
            <a:pPr lvl="1"/>
            <a:r>
              <a:rPr lang="en-US" altLang="ko-KR" dirty="0"/>
              <a:t>users : 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사용자 정보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52" y="3563504"/>
            <a:ext cx="57626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961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정보 백업 </a:t>
            </a:r>
            <a:r>
              <a:rPr lang="en-US" altLang="ko-KR" dirty="0"/>
              <a:t>– backup plugin </a:t>
            </a:r>
            <a:r>
              <a:rPr lang="ko-KR" altLang="en-US" dirty="0"/>
              <a:t>설치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백업 플러그인 설치</a:t>
            </a:r>
            <a:endParaRPr lang="en-US" altLang="ko-KR" sz="2400" dirty="0"/>
          </a:p>
          <a:p>
            <a:pPr lvl="1"/>
            <a:r>
              <a:rPr lang="ko-KR" altLang="en-US" sz="2000" dirty="0"/>
              <a:t>홈 디렉토리 백업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139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56" y="1196405"/>
            <a:ext cx="5934075" cy="457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29" y="2124447"/>
            <a:ext cx="840325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50155" y="1620390"/>
            <a:ext cx="2448273" cy="216025"/>
            <a:chOff x="450155" y="396254"/>
            <a:chExt cx="2448273" cy="216025"/>
          </a:xfrm>
        </p:grpSpPr>
        <p:sp>
          <p:nvSpPr>
            <p:cNvPr id="8" name="직사각형 7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학습지식 개요</a:t>
              </a:r>
              <a:r>
                <a:rPr kumimoji="0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/</a:t>
              </a:r>
              <a:r>
                <a:rPr kumimoji="0" lang="ko-KR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요점</a:t>
              </a: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</a:endParaRPr>
            </a:p>
          </p:txBody>
        </p:sp>
        <p:pic>
          <p:nvPicPr>
            <p:cNvPr id="16" name="그림 15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50156" y="3276574"/>
            <a:ext cx="2448273" cy="216025"/>
            <a:chOff x="450155" y="396254"/>
            <a:chExt cx="2448273" cy="216025"/>
          </a:xfrm>
        </p:grpSpPr>
        <p:sp>
          <p:nvSpPr>
            <p:cNvPr id="22" name="직사각형 21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실습 예제 및 수행가이드</a:t>
              </a:r>
            </a:p>
          </p:txBody>
        </p:sp>
        <p:pic>
          <p:nvPicPr>
            <p:cNvPr id="23" name="그림 22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306140" y="7092999"/>
            <a:ext cx="100091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45"/>
          <p:cNvGrpSpPr/>
          <p:nvPr/>
        </p:nvGrpSpPr>
        <p:grpSpPr>
          <a:xfrm>
            <a:off x="297855" y="239230"/>
            <a:ext cx="10009112" cy="864096"/>
            <a:chOff x="1352600" y="1497929"/>
            <a:chExt cx="3240360" cy="130871"/>
          </a:xfrm>
        </p:grpSpPr>
        <p:sp>
          <p:nvSpPr>
            <p:cNvPr id="14" name="직사각형 13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52600" y="1497929"/>
              <a:ext cx="1981515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22164" y="540271"/>
            <a:ext cx="446449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HY수평선B" pitchFamily="18" charset="-127"/>
              </a:rPr>
              <a:t>메이븐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HY수평선B" pitchFamily="18" charset="-127"/>
              </a:rPr>
              <a:t> 설정파일과 라이프사이클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70836" y="324247"/>
            <a:ext cx="30243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settings.xml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설정파일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pom.xml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설정파일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effective POM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페이즈와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플러그인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172" y="198043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latinLnBrk="0"/>
            <a:r>
              <a:rPr lang="ko-KR" altLang="en-US" sz="1800" kern="0" dirty="0" err="1">
                <a:solidFill>
                  <a:sysClr val="windowText" lastClr="000000"/>
                </a:solidFill>
              </a:rPr>
              <a:t>메이븐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 설정파일을 작성</a:t>
            </a:r>
            <a:r>
              <a:rPr lang="en-US" altLang="ko-KR" sz="1800" kern="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수정 가능하고 라이프사이클 수행이 가능합니다</a:t>
            </a:r>
            <a:r>
              <a:rPr lang="en-US" altLang="ko-KR" sz="1800" kern="0" dirty="0">
                <a:solidFill>
                  <a:sysClr val="windowText" lastClr="000000"/>
                </a:solidFill>
              </a:rPr>
              <a:t>. 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172" y="363835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latinLnBrk="0"/>
            <a:r>
              <a:rPr lang="en-US" altLang="ko-KR" sz="1800" kern="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800" kern="0" dirty="0" err="1">
                <a:solidFill>
                  <a:sysClr val="windowText" lastClr="000000"/>
                </a:solidFill>
              </a:rPr>
              <a:t>템프릿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 프로젝트 생성 및 수정</a:t>
            </a:r>
          </a:p>
          <a:p>
            <a:pPr lvl="0" defTabSz="914400" latinLnBrk="0"/>
            <a:r>
              <a:rPr lang="en-US" altLang="ko-KR" sz="1800" kern="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라이프사이클에 따른 빌드 수행</a:t>
            </a:r>
          </a:p>
        </p:txBody>
      </p:sp>
    </p:spTree>
    <p:extLst>
      <p:ext uri="{BB962C8B-B14F-4D97-AF65-F5344CB8AC3E}">
        <p14:creationId xmlns:p14="http://schemas.microsoft.com/office/powerpoint/2010/main" val="16194031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디스크 사용률 모니터링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하드 디스크 여유공간에 의한 장애 다수</a:t>
            </a:r>
            <a:endParaRPr lang="en-US" altLang="ko-KR" sz="2400" dirty="0"/>
          </a:p>
          <a:p>
            <a:pPr lvl="1"/>
            <a:r>
              <a:rPr lang="en-US" altLang="ko-KR" sz="2000" dirty="0"/>
              <a:t>Disk Usage Plugin </a:t>
            </a:r>
          </a:p>
          <a:p>
            <a:pPr lvl="2"/>
            <a:r>
              <a:rPr lang="ko-KR" altLang="en-US" sz="2000" dirty="0"/>
              <a:t>작업 별 디스크 소모량 통계 정보</a:t>
            </a:r>
            <a:endParaRPr lang="en-US" altLang="ko-KR" sz="2000" dirty="0"/>
          </a:p>
          <a:p>
            <a:pPr lvl="2"/>
            <a:r>
              <a:rPr lang="en-US" altLang="ko-KR" sz="2000" dirty="0"/>
              <a:t>GUI </a:t>
            </a:r>
            <a:r>
              <a:rPr lang="ko-KR" altLang="en-US" sz="2000" dirty="0"/>
              <a:t>형태로 제공</a:t>
            </a:r>
            <a:endParaRPr lang="en-US" altLang="ko-KR" sz="2000" dirty="0"/>
          </a:p>
          <a:p>
            <a:pPr lvl="2"/>
            <a:r>
              <a:rPr lang="en-US" altLang="ko-KR" sz="2000" dirty="0"/>
              <a:t>60</a:t>
            </a:r>
            <a:r>
              <a:rPr lang="ko-KR" altLang="en-US" sz="2000" dirty="0"/>
              <a:t>분 마다 통계 작업 수행 </a:t>
            </a:r>
            <a:r>
              <a:rPr lang="en-US" altLang="ko-KR" sz="2000" dirty="0"/>
              <a:t>– </a:t>
            </a:r>
            <a:r>
              <a:rPr lang="ko-KR" altLang="en-US" sz="2000" dirty="0"/>
              <a:t>정보 시차가 있음을 고려해야 함</a:t>
            </a:r>
            <a:endParaRPr lang="en-US" altLang="ko-KR" sz="2000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52" y="3276575"/>
            <a:ext cx="770812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733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형상 관리 연계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80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형상 관리 중심으로 작업하기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34670" y="1014620"/>
            <a:ext cx="9624060" cy="3918139"/>
          </a:xfrm>
        </p:spPr>
        <p:txBody>
          <a:bodyPr>
            <a:normAutofit/>
          </a:bodyPr>
          <a:lstStyle/>
          <a:p>
            <a:r>
              <a:rPr lang="ko-KR" altLang="en-US" dirty="0"/>
              <a:t>소스 코드에 대한 형상 관리를 적용할 경우 주의 점</a:t>
            </a:r>
          </a:p>
          <a:p>
            <a:pPr lvl="1"/>
            <a:r>
              <a:rPr lang="ko-KR" altLang="en-US" dirty="0"/>
              <a:t>개인이 만들어내는 소스 코드는 결코 개인의 사유 자산이 아니다</a:t>
            </a:r>
            <a:r>
              <a:rPr lang="en-US" altLang="ko-KR" dirty="0"/>
              <a:t>. </a:t>
            </a:r>
            <a:r>
              <a:rPr lang="ko-KR" altLang="en-US" dirty="0"/>
              <a:t>모든 소스코드는 공유를 기본 원칙으로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형상 관리에 소스 코드를 커밋한다는 의미는 해당 소스 코드에 결함이 없고 실행이 가능함을 의미한다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형상 관리 서버는 개인의 자료 백업 서버가 아니다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보안등의 이유로 공유가 제약되는 경우라도 제약을 최소화 할 수 있는 방  향으로 정책을 마련한다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142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78" y="4662458"/>
            <a:ext cx="7854281" cy="227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151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형상 관리 중심으로 작업하기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34670" y="1014620"/>
            <a:ext cx="9624060" cy="1930286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CI </a:t>
            </a:r>
            <a:r>
              <a:rPr lang="ko-KR" altLang="en-US" dirty="0"/>
              <a:t>활동의 중심에는 모든 소스 코드는 형상 관리 서버에 의해서 관리되고 있다는 전제를 가지고 있음</a:t>
            </a:r>
          </a:p>
          <a:p>
            <a:r>
              <a:rPr lang="ko-KR" altLang="en-US" dirty="0"/>
              <a:t>형상관리 </a:t>
            </a:r>
            <a:r>
              <a:rPr lang="ko-KR" altLang="en-US" dirty="0" err="1"/>
              <a:t>커밋</a:t>
            </a:r>
            <a:r>
              <a:rPr lang="ko-KR" altLang="en-US" dirty="0"/>
              <a:t> 단위로 </a:t>
            </a:r>
            <a:r>
              <a:rPr lang="en-US" altLang="ko-KR" dirty="0"/>
              <a:t>CI </a:t>
            </a:r>
            <a:r>
              <a:rPr lang="ko-KR" altLang="en-US" dirty="0"/>
              <a:t>자동 실행하도록 설정</a:t>
            </a:r>
          </a:p>
          <a:p>
            <a:r>
              <a:rPr lang="ko-KR" altLang="en-US" dirty="0"/>
              <a:t>주기적으로 형상관리에서 체크아웃 후 </a:t>
            </a:r>
            <a:r>
              <a:rPr lang="ko-KR" altLang="en-US" dirty="0" err="1"/>
              <a:t>레포팅</a:t>
            </a:r>
            <a:r>
              <a:rPr lang="ko-KR" altLang="en-US" dirty="0"/>
              <a:t> 하도록 설정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36" y="3047690"/>
            <a:ext cx="7827942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01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형상 관리 연계 </a:t>
            </a:r>
            <a:r>
              <a:rPr lang="en-US" altLang="ko-KR" dirty="0"/>
              <a:t>– SVN </a:t>
            </a:r>
            <a:r>
              <a:rPr lang="ko-KR" altLang="en-US" dirty="0"/>
              <a:t>설정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SVN (</a:t>
            </a:r>
            <a:r>
              <a:rPr lang="ko-KR" altLang="en-US" dirty="0"/>
              <a:t>서브버전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공개된 프로토콜을 사용하므로 클라이언트 설치가 필요 없음</a:t>
            </a:r>
            <a:endParaRPr lang="en-US" altLang="ko-KR" dirty="0"/>
          </a:p>
          <a:p>
            <a:pPr lvl="1"/>
            <a:r>
              <a:rPr lang="ko-KR" altLang="en-US" dirty="0"/>
              <a:t>글로벌 설정에서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46" y="3179453"/>
            <a:ext cx="9004084" cy="153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237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형상 관리 연계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 err="1"/>
              <a:t>젠킨스</a:t>
            </a:r>
            <a:r>
              <a:rPr lang="ko-KR" altLang="en-US" sz="2400" dirty="0"/>
              <a:t> 서버</a:t>
            </a:r>
            <a:r>
              <a:rPr lang="en-US" altLang="ko-KR" sz="2400" dirty="0"/>
              <a:t>(</a:t>
            </a:r>
            <a:r>
              <a:rPr lang="ko-KR" altLang="en-US" sz="2400" dirty="0"/>
              <a:t>장비</a:t>
            </a:r>
            <a:r>
              <a:rPr lang="en-US" altLang="ko-KR" sz="2400" dirty="0"/>
              <a:t>)</a:t>
            </a:r>
            <a:r>
              <a:rPr lang="ko-KR" altLang="en-US" sz="2400" dirty="0"/>
              <a:t>에 </a:t>
            </a:r>
            <a:r>
              <a:rPr lang="en-US" altLang="ko-KR" sz="2400" dirty="0" err="1"/>
              <a:t>git</a:t>
            </a:r>
            <a:r>
              <a:rPr lang="en-US" altLang="ko-KR" sz="2400" dirty="0"/>
              <a:t> </a:t>
            </a:r>
            <a:r>
              <a:rPr lang="ko-KR" altLang="en-US" sz="2400" dirty="0"/>
              <a:t>을 설치한다</a:t>
            </a:r>
            <a:r>
              <a:rPr lang="en-US" altLang="ko-KR" sz="2400" dirty="0"/>
              <a:t>.</a:t>
            </a:r>
          </a:p>
          <a:p>
            <a:pPr marL="913537" lvl="1" indent="-457200">
              <a:buFont typeface="+mj-lt"/>
              <a:buAutoNum type="arabicPeriod"/>
            </a:pPr>
            <a:r>
              <a:rPr lang="ko-KR" altLang="en-US" sz="2000" dirty="0"/>
              <a:t>윈도우 </a:t>
            </a:r>
            <a:r>
              <a:rPr lang="en-US" altLang="ko-KR" sz="2000" dirty="0"/>
              <a:t>OS : </a:t>
            </a:r>
            <a:r>
              <a:rPr lang="en-US" altLang="ko-KR" sz="2000" dirty="0">
                <a:hlinkClick r:id="rId2"/>
              </a:rPr>
              <a:t>https://git-scm.com/download/win</a:t>
            </a: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err="1"/>
              <a:t>젠킨스에서</a:t>
            </a:r>
            <a:r>
              <a:rPr lang="ko-KR" altLang="en-US" sz="2400" dirty="0"/>
              <a:t> 생성한 </a:t>
            </a:r>
            <a:r>
              <a:rPr lang="en-US" altLang="ko-KR" sz="2400" dirty="0" err="1"/>
              <a:t>ssh</a:t>
            </a:r>
            <a:r>
              <a:rPr lang="ko-KR" altLang="en-US" sz="2400" dirty="0"/>
              <a:t>키를 </a:t>
            </a:r>
            <a:r>
              <a:rPr lang="en-US" altLang="ko-KR" sz="2400" dirty="0" err="1"/>
              <a:t>github</a:t>
            </a:r>
            <a:r>
              <a:rPr lang="ko-KR" altLang="en-US" sz="2400" dirty="0"/>
              <a:t>에 등록한다</a:t>
            </a:r>
            <a:r>
              <a:rPr lang="en-US" altLang="ko-KR" sz="2400" dirty="0"/>
              <a:t>.</a:t>
            </a:r>
          </a:p>
          <a:p>
            <a:pPr marL="913537" lvl="1" indent="-457200">
              <a:buFont typeface="+mj-lt"/>
              <a:buAutoNum type="arabicPeriod"/>
            </a:pPr>
            <a:r>
              <a:rPr lang="en-US" altLang="ko-KR" sz="2000" dirty="0">
                <a:hlinkClick r:id="rId3"/>
              </a:rPr>
              <a:t>https://help.github.com/articles/generating-an-ssh-key/</a:t>
            </a:r>
            <a:r>
              <a:rPr lang="en-US" altLang="ko-KR" sz="2000" dirty="0"/>
              <a:t> : </a:t>
            </a:r>
            <a:r>
              <a:rPr lang="en-US" altLang="ko-KR" sz="2000" dirty="0" err="1"/>
              <a:t>ssh</a:t>
            </a:r>
            <a:r>
              <a:rPr lang="ko-KR" altLang="en-US" sz="2000" dirty="0"/>
              <a:t>키 생성</a:t>
            </a:r>
            <a:endParaRPr lang="en-US" altLang="ko-KR" sz="2000" dirty="0"/>
          </a:p>
          <a:p>
            <a:pPr marL="913537" lvl="1" indent="-457200">
              <a:buFont typeface="+mj-lt"/>
              <a:buAutoNum type="arabicPeriod"/>
            </a:pPr>
            <a:r>
              <a:rPr lang="en-US" altLang="ko-KR" sz="2000" dirty="0" err="1"/>
              <a:t>github</a:t>
            </a:r>
            <a:r>
              <a:rPr lang="ko-KR" altLang="en-US" sz="2000" dirty="0"/>
              <a:t>로그인 </a:t>
            </a:r>
            <a:r>
              <a:rPr lang="en-US" altLang="ko-KR" sz="2000" dirty="0">
                <a:sym typeface="Wingdings" panose="05000000000000000000" pitchFamily="2" charset="2"/>
              </a:rPr>
              <a:t> settings  SSH Keys  Add SSH Key </a:t>
            </a:r>
            <a:r>
              <a:rPr lang="ko-KR" altLang="en-US" sz="2000" dirty="0">
                <a:sym typeface="Wingdings" panose="05000000000000000000" pitchFamily="2" charset="2"/>
              </a:rPr>
              <a:t>를 통해 생성된 </a:t>
            </a:r>
            <a:r>
              <a:rPr lang="en-US" altLang="ko-KR" sz="2000" dirty="0" err="1">
                <a:sym typeface="Wingdings" panose="05000000000000000000" pitchFamily="2" charset="2"/>
              </a:rPr>
              <a:t>ssh</a:t>
            </a:r>
            <a:r>
              <a:rPr lang="ko-KR" altLang="en-US" sz="2000" dirty="0">
                <a:sym typeface="Wingdings" panose="05000000000000000000" pitchFamily="2" charset="2"/>
              </a:rPr>
              <a:t>키 등록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err="1">
                <a:sym typeface="Wingdings" panose="05000000000000000000" pitchFamily="2" charset="2"/>
              </a:rPr>
              <a:t>젠킨스에서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sym typeface="Wingdings" panose="05000000000000000000" pitchFamily="2" charset="2"/>
              </a:rPr>
              <a:t>github</a:t>
            </a:r>
            <a:r>
              <a:rPr lang="ko-KR" altLang="en-US" sz="2400" dirty="0">
                <a:sym typeface="Wingdings" panose="05000000000000000000" pitchFamily="2" charset="2"/>
              </a:rPr>
              <a:t>에 관련된 플러그인을 설치한다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145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0" y="4310477"/>
            <a:ext cx="8155012" cy="18464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78748" y="6066303"/>
            <a:ext cx="3528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dirty="0" err="1"/>
              <a:t>Git</a:t>
            </a:r>
            <a:r>
              <a:rPr lang="en-US" altLang="ko-KR" dirty="0"/>
              <a:t> Plugin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GitHub Plugin </a:t>
            </a:r>
            <a:r>
              <a:rPr lang="ko-KR" altLang="en-US" dirty="0"/>
              <a:t>모두 설치</a:t>
            </a:r>
          </a:p>
        </p:txBody>
      </p:sp>
    </p:spTree>
    <p:extLst>
      <p:ext uri="{BB962C8B-B14F-4D97-AF65-F5344CB8AC3E}">
        <p14:creationId xmlns:p14="http://schemas.microsoft.com/office/powerpoint/2010/main" val="15934836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형상 관리 연계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연동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sz="2400" dirty="0"/>
              <a:t>Jenkins</a:t>
            </a:r>
            <a:r>
              <a:rPr lang="ko-KR" altLang="en-US" sz="2400" dirty="0"/>
              <a:t>에서 해당 </a:t>
            </a:r>
            <a:r>
              <a:rPr lang="en-US" altLang="ko-KR" sz="2400" dirty="0"/>
              <a:t>job</a:t>
            </a:r>
            <a:r>
              <a:rPr lang="ko-KR" altLang="en-US" sz="2400" dirty="0"/>
              <a:t>에 </a:t>
            </a:r>
            <a:r>
              <a:rPr lang="en-US" altLang="ko-KR" sz="2400" dirty="0" err="1"/>
              <a:t>github</a:t>
            </a:r>
            <a:r>
              <a:rPr lang="ko-KR" altLang="en-US" sz="2400" dirty="0"/>
              <a:t>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05" y="1778782"/>
            <a:ext cx="8299028" cy="15149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05" y="3293737"/>
            <a:ext cx="6961905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013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젠킨스와</a:t>
            </a:r>
            <a:r>
              <a:rPr lang="ko-KR" altLang="en-US" dirty="0"/>
              <a:t> 빌드 툴 연동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08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빌드 자동화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컴파일은 가장 기초적이며 가장 확실한 </a:t>
            </a:r>
            <a:r>
              <a:rPr lang="en-US" altLang="ko-KR" sz="2400" dirty="0"/>
              <a:t>1</a:t>
            </a:r>
            <a:r>
              <a:rPr lang="ko-KR" altLang="en-US" sz="2400" dirty="0"/>
              <a:t>단계 버그 </a:t>
            </a:r>
            <a:r>
              <a:rPr lang="en-US" altLang="ko-KR" sz="2400" dirty="0"/>
              <a:t>FIX </a:t>
            </a:r>
            <a:r>
              <a:rPr lang="ko-KR" altLang="en-US" sz="2400" dirty="0"/>
              <a:t>도구</a:t>
            </a:r>
          </a:p>
          <a:p>
            <a:pPr lvl="1"/>
            <a:r>
              <a:rPr lang="ko-KR" altLang="en-US" sz="2000" dirty="0"/>
              <a:t>프로그램이 클수록 빌드 오류의 확률이 높아지며 이를 지속적  으로 확인해야 함</a:t>
            </a:r>
          </a:p>
          <a:p>
            <a:pPr lvl="1"/>
            <a:r>
              <a:rPr lang="ko-KR" altLang="en-US" sz="2000" dirty="0"/>
              <a:t>통합 개발 도구의 자동 빌드 기능을 </a:t>
            </a:r>
            <a:r>
              <a:rPr lang="en-US" altLang="ko-KR" sz="2000" dirty="0"/>
              <a:t>OFF </a:t>
            </a:r>
            <a:r>
              <a:rPr lang="ko-KR" altLang="en-US" sz="2000" dirty="0"/>
              <a:t>해 놓는 경우</a:t>
            </a:r>
            <a:r>
              <a:rPr lang="en-US" altLang="ko-KR" sz="2000" dirty="0"/>
              <a:t>: PC</a:t>
            </a:r>
            <a:r>
              <a:rPr lang="ko-KR" altLang="en-US" sz="2000" dirty="0"/>
              <a:t>에서 빌드에 계속 성공하고 있다고 착각하게 되는 경우가 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프로젝트 표준 빌드를 자기 자신만의 방식으로 변경해서 사용한다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정상적인 모든 소스 코드를 커밋하지 않는 경우이다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하나의 소스 코드에 여러 명이 동시에 개발하는 경우 오류에 대한 책임을  서로 미루게 되며 영원히 해결되지 않는 컴파일 에러 상황에 도달할 수  있다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94" y="4901700"/>
            <a:ext cx="7882811" cy="197527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394372" y="5220791"/>
            <a:ext cx="43924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제 </a:t>
            </a:r>
            <a:r>
              <a:rPr lang="en-US" altLang="ko-KR" dirty="0"/>
              <a:t>PC</a:t>
            </a:r>
            <a:r>
              <a:rPr lang="ko-KR" altLang="en-US" dirty="0"/>
              <a:t>에서는 컴파일 잘되는데요</a:t>
            </a:r>
            <a:r>
              <a:rPr lang="en-US" altLang="ko-KR" dirty="0"/>
              <a:t>.  </a:t>
            </a:r>
            <a:r>
              <a:rPr lang="ko-KR" altLang="en-US" dirty="0"/>
              <a:t>서버 문제 </a:t>
            </a:r>
            <a:r>
              <a:rPr lang="ko-KR" altLang="en-US" dirty="0" err="1"/>
              <a:t>아니에요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72896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빌드 자동화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34670" y="1014620"/>
            <a:ext cx="9624060" cy="190191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빌드는 이클립스와 같은 개발도구에 의해서 자동화 해주고 있으나 모든 환경 </a:t>
            </a:r>
            <a:r>
              <a:rPr lang="en-US" altLang="ko-KR" sz="2400" dirty="0"/>
              <a:t>(</a:t>
            </a:r>
            <a:r>
              <a:rPr lang="ko-KR" altLang="en-US" sz="2400" dirty="0"/>
              <a:t>특히 서버 환경</a:t>
            </a:r>
            <a:r>
              <a:rPr lang="en-US" altLang="ko-KR" sz="2400" dirty="0"/>
              <a:t>)</a:t>
            </a:r>
            <a:r>
              <a:rPr lang="ko-KR" altLang="en-US" sz="2400" dirty="0"/>
              <a:t>에서 이클립스를 사용할 수 있을 거라는 기대를 해서는 안됨</a:t>
            </a:r>
          </a:p>
          <a:p>
            <a:r>
              <a:rPr lang="ko-KR" altLang="en-US" sz="2400" dirty="0"/>
              <a:t>대부분의 </a:t>
            </a:r>
            <a:r>
              <a:rPr lang="en-US" altLang="ko-KR" sz="2400" dirty="0"/>
              <a:t>CI </a:t>
            </a:r>
            <a:r>
              <a:rPr lang="ko-KR" altLang="en-US" sz="2400" dirty="0"/>
              <a:t>도구는 빌드 기능을 제공하지 않음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16" y="2916535"/>
            <a:ext cx="8663167" cy="4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32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빌드 라이프 사이클과 </a:t>
            </a:r>
            <a:r>
              <a:rPr lang="en-US" altLang="ko-KR" dirty="0"/>
              <a:t>POM </a:t>
            </a:r>
            <a:r>
              <a:rPr lang="ko-KR" altLang="en-US" dirty="0"/>
              <a:t>파일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1684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젠킨스와</a:t>
            </a:r>
            <a:r>
              <a:rPr lang="ko-KR" altLang="en-US" dirty="0"/>
              <a:t> 사내 저장소 연동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Nexus Repository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090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배포</a:t>
            </a:r>
            <a:r>
              <a:rPr lang="en-US" altLang="ko-KR" dirty="0"/>
              <a:t> </a:t>
            </a:r>
            <a:r>
              <a:rPr lang="ko-KR" altLang="en-US" dirty="0"/>
              <a:t>자동화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배포는 소프트웨어를 서비스하기 위한 가장 중요한 단계이며  서비스 하기 이전 개발자</a:t>
            </a:r>
            <a:r>
              <a:rPr lang="en-US" altLang="ko-KR" sz="2400" dirty="0"/>
              <a:t>/</a:t>
            </a:r>
            <a:r>
              <a:rPr lang="ko-KR" altLang="en-US" sz="2400" dirty="0"/>
              <a:t>설계자</a:t>
            </a:r>
            <a:r>
              <a:rPr lang="en-US" altLang="ko-KR" sz="2400" dirty="0"/>
              <a:t>/</a:t>
            </a:r>
            <a:r>
              <a:rPr lang="ko-KR" altLang="en-US" sz="2400" dirty="0"/>
              <a:t>관리자</a:t>
            </a:r>
            <a:r>
              <a:rPr lang="en-US" altLang="ko-KR" sz="2400" dirty="0"/>
              <a:t>/</a:t>
            </a:r>
            <a:r>
              <a:rPr lang="ko-KR" altLang="en-US" sz="2400" dirty="0"/>
              <a:t>고객에 의한 테스트를  위한 중요 </a:t>
            </a:r>
            <a:r>
              <a:rPr lang="ko-KR" altLang="en-US" sz="2400" dirty="0" err="1"/>
              <a:t>항목임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31" y="2346589"/>
            <a:ext cx="8888738" cy="440779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690516" y="2844527"/>
            <a:ext cx="4032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/>
              <a:t>개발한 프로그램을 운영 데이터로 테스트하게 서버로 배포 좀 해주세요</a:t>
            </a:r>
          </a:p>
        </p:txBody>
      </p:sp>
    </p:spTree>
    <p:extLst>
      <p:ext uri="{BB962C8B-B14F-4D97-AF65-F5344CB8AC3E}">
        <p14:creationId xmlns:p14="http://schemas.microsoft.com/office/powerpoint/2010/main" val="31307153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Repository Manager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21AFE7-4A1B-4CBA-9B18-C6B96545A5B8}" type="slidenum"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149612" y="1193715"/>
            <a:ext cx="3967479" cy="207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0" marR="0" lvl="0" indent="-2921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4000"/>
              <a:buFontTx/>
              <a:buChar char="●"/>
              <a:tabLst>
                <a:tab pos="305435" algn="l"/>
              </a:tabLst>
              <a:defRPr/>
            </a:pPr>
            <a:r>
              <a:rPr kumimoji="0" lang="ko-KR" altLang="en-US" sz="200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기본 기능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4690" marR="0" lvl="1" indent="-257810" defTabSz="91440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Tx/>
              <a:buSzPct val="74418"/>
              <a:buFont typeface="Lucida Sans Unicode"/>
              <a:buChar char="-"/>
              <a:tabLst>
                <a:tab pos="695325" algn="l"/>
              </a:tabLst>
              <a:defRPr/>
            </a:pPr>
            <a:r>
              <a:rPr kumimoji="0" lang="ko-KR" altLang="en-US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라이브러리 검색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4690" marR="0" lvl="1" indent="-257810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74418"/>
              <a:buFont typeface="Lucida Sans Unicode"/>
              <a:buChar char="-"/>
              <a:tabLst>
                <a:tab pos="695325" algn="l"/>
              </a:tabLst>
              <a:defRPr/>
            </a:pPr>
            <a:r>
              <a:rPr kumimoji="0" lang="ko-KR" altLang="en-US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저장소 탐색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4690" marR="0" lvl="1" indent="-257810" defTabSz="914400" eaLnBrk="1" fontAlgn="auto" latinLnBrk="0" hangingPunct="1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Tx/>
              <a:buSzPct val="74418"/>
              <a:buFont typeface="Lucida Sans Unicode"/>
              <a:buChar char="-"/>
              <a:tabLst>
                <a:tab pos="695325" algn="l"/>
              </a:tabLst>
              <a:defRPr/>
            </a:pPr>
            <a:r>
              <a:rPr kumimoji="0" lang="ko-KR" altLang="en-US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외부 저장소 프록시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4690" marR="0" lvl="1" indent="-257810" defTabSz="914400" eaLnBrk="1" fontAlgn="auto" latinLnBrk="0" hangingPunct="1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Tx/>
              <a:buSzPct val="74418"/>
              <a:buFont typeface="Lucida Sans Unicode"/>
              <a:buChar char="-"/>
              <a:tabLst>
                <a:tab pos="695325" algn="l"/>
              </a:tabLst>
              <a:defRPr/>
            </a:pPr>
            <a:r>
              <a:rPr kumimoji="0" lang="ko-KR" altLang="en-US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내부 라이브러리 호스트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94690" marR="0" lvl="1" indent="-257810" defTabSz="91440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Pct val="74418"/>
              <a:buFont typeface="Lucida Sans Unicode"/>
              <a:buChar char="-"/>
              <a:tabLst>
                <a:tab pos="695325" algn="l"/>
              </a:tabLst>
              <a:defRPr/>
            </a:pPr>
            <a:r>
              <a:rPr kumimoji="0" lang="ko-KR" altLang="en-US" sz="18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보안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1530275" y="3614124"/>
            <a:ext cx="7586815" cy="2902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738188" y="1188343"/>
            <a:ext cx="3952240" cy="1492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0" marR="0" lvl="0" indent="-2921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4000"/>
              <a:buFontTx/>
              <a:buChar char="●"/>
              <a:tabLst>
                <a:tab pos="305435" algn="l"/>
              </a:tabLst>
              <a:defRPr/>
            </a:pPr>
            <a:r>
              <a:rPr kumimoji="0" lang="en-US" sz="215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Open Source:</a:t>
            </a:r>
          </a:p>
          <a:p>
            <a:pPr marL="877128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4000"/>
              <a:buFont typeface="Wingdings" panose="05000000000000000000" pitchFamily="2" charset="2"/>
              <a:buChar char="ü"/>
              <a:tabLst>
                <a:tab pos="305435" algn="l"/>
              </a:tabLst>
              <a:defRPr/>
            </a:pPr>
            <a:r>
              <a:rPr kumimoji="0" sz="2150" b="0" i="0" u="none" strike="noStrike" kern="0" cap="none" spc="5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Sonatype</a:t>
            </a:r>
            <a:r>
              <a:rPr kumimoji="0" sz="215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15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Nexus</a:t>
            </a:r>
            <a:r>
              <a:rPr kumimoji="0" lang="en-US" sz="215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OSS</a:t>
            </a:r>
            <a:r>
              <a:rPr kumimoji="0" sz="215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kumimoji="0" lang="en-US" sz="2150" b="0" i="0" u="none" strike="noStrike" kern="0" cap="none" spc="-45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79780" marR="5080" lvl="1" indent="-342900" defTabSz="914400" eaLnBrk="1" fontAlgn="auto" latinLnBrk="0" hangingPunct="1">
              <a:lnSpc>
                <a:spcPts val="2170"/>
              </a:lnSpc>
              <a:spcBef>
                <a:spcPts val="1175"/>
              </a:spcBef>
              <a:spcAft>
                <a:spcPts val="0"/>
              </a:spcAft>
              <a:buClrTx/>
              <a:buSzPct val="74418"/>
              <a:buFont typeface="Wingdings" panose="05000000000000000000" pitchFamily="2" charset="2"/>
              <a:buChar char="ü"/>
              <a:tabLst>
                <a:tab pos="695325" algn="l"/>
              </a:tabLst>
              <a:defRPr/>
            </a:pPr>
            <a:r>
              <a:rPr kumimoji="0" sz="2150" b="0" i="0" u="none" strike="noStrike" kern="0" cap="none" spc="5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Jfrog</a:t>
            </a:r>
            <a:r>
              <a:rPr kumimoji="0" sz="215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15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Artifactory</a:t>
            </a:r>
            <a:endParaRPr kumimoji="0" sz="2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79780" marR="0" lvl="1" indent="-342900" defTabSz="914400" eaLnBrk="1" fontAlgn="auto" latinLnBrk="0" hangingPunct="1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Tx/>
              <a:buSzPct val="74418"/>
              <a:buFont typeface="Wingdings" panose="05000000000000000000" pitchFamily="2" charset="2"/>
              <a:buChar char="ü"/>
              <a:tabLst>
                <a:tab pos="695325" algn="l"/>
              </a:tabLst>
              <a:defRPr/>
            </a:pPr>
            <a:r>
              <a:rPr kumimoji="0" sz="2150" b="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Apache</a:t>
            </a:r>
            <a:r>
              <a:rPr kumimoji="0" sz="215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15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Archiva</a:t>
            </a:r>
            <a:endParaRPr kumimoji="0" sz="2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6560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Nexus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>
                <a:hlinkClick r:id="rId2"/>
              </a:rPr>
              <a:t>http://www.sonatype.com/download-oss-sonatype</a:t>
            </a:r>
            <a:endParaRPr lang="en-US" altLang="ko-KR" sz="2400" dirty="0"/>
          </a:p>
          <a:p>
            <a:r>
              <a:rPr lang="en-US" altLang="ko-KR" sz="2400" dirty="0"/>
              <a:t>nexus-2.13.0-01/bin/</a:t>
            </a:r>
            <a:r>
              <a:rPr lang="en-US" altLang="ko-KR" sz="2400" dirty="0" err="1"/>
              <a:t>jsw</a:t>
            </a:r>
            <a:r>
              <a:rPr lang="en-US" altLang="ko-KR" sz="2400" dirty="0"/>
              <a:t>/windows-x86-64</a:t>
            </a:r>
          </a:p>
          <a:p>
            <a:pPr lvl="1"/>
            <a:r>
              <a:rPr lang="en-US" altLang="ko-KR" sz="2000" dirty="0"/>
              <a:t>install-nexus.bat (</a:t>
            </a:r>
            <a:r>
              <a:rPr lang="ko-KR" altLang="en-US" sz="2000" dirty="0"/>
              <a:t>관리자 권한으로 실행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start-next.bat     (</a:t>
            </a:r>
            <a:r>
              <a:rPr lang="ko-KR" altLang="en-US" sz="2000" dirty="0"/>
              <a:t>관리자 권한으로 실행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>
                <a:hlinkClick r:id="rId3"/>
              </a:rPr>
              <a:t>http://localhost:8081/nexus</a:t>
            </a:r>
            <a:r>
              <a:rPr lang="en-US" altLang="ko-KR" sz="2000" dirty="0"/>
              <a:t> </a:t>
            </a:r>
            <a:r>
              <a:rPr lang="ko-KR" altLang="en-US" sz="2000" dirty="0"/>
              <a:t>브라우저에서 확인</a:t>
            </a:r>
            <a:endParaRPr lang="en-US" altLang="ko-KR" sz="2000" dirty="0"/>
          </a:p>
          <a:p>
            <a:r>
              <a:rPr lang="ko-KR" altLang="en-US" sz="2400" dirty="0"/>
              <a:t>로그인</a:t>
            </a:r>
            <a:endParaRPr lang="en-US" altLang="ko-KR" sz="2400" dirty="0"/>
          </a:p>
          <a:p>
            <a:pPr lvl="1"/>
            <a:r>
              <a:rPr lang="en-US" altLang="ko-KR" sz="2000" dirty="0"/>
              <a:t>admin/admin123</a:t>
            </a:r>
          </a:p>
          <a:p>
            <a:pPr lvl="1"/>
            <a:r>
              <a:rPr lang="en-US" altLang="ko-KR" sz="2000" dirty="0"/>
              <a:t>deployment/</a:t>
            </a:r>
          </a:p>
          <a:p>
            <a:pPr marL="521528" lvl="1" indent="0">
              <a:buNone/>
            </a:pPr>
            <a:r>
              <a:rPr lang="en-US" altLang="ko-KR" sz="2000" dirty="0"/>
              <a:t>   deployment123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21AFE7-4A1B-4CBA-9B18-C6B96545A5B8}" type="slidenum"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139" y="3495029"/>
            <a:ext cx="5234591" cy="326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504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저장소의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라이브러리 버전의 충돌 가능성 최소화</a:t>
            </a:r>
            <a:endParaRPr lang="en-US" altLang="ko-KR" sz="2400" dirty="0"/>
          </a:p>
          <a:p>
            <a:r>
              <a:rPr lang="ko-KR" altLang="en-US" sz="2400" dirty="0"/>
              <a:t>특정 프로젝트 혹은 사내에서만 사용되는 라이브러리 </a:t>
            </a:r>
            <a:r>
              <a:rPr lang="en-US" altLang="ko-KR" sz="2400" dirty="0"/>
              <a:t>3rd party </a:t>
            </a:r>
            <a:r>
              <a:rPr lang="ko-KR" altLang="en-US" sz="2400" dirty="0"/>
              <a:t>라이브러리를 한 곳에서 관리</a:t>
            </a:r>
            <a:endParaRPr lang="en-US" altLang="ko-KR" sz="2400" dirty="0"/>
          </a:p>
          <a:p>
            <a:r>
              <a:rPr lang="ko-KR" altLang="en-US" sz="2400" dirty="0" err="1"/>
              <a:t>메이븐</a:t>
            </a:r>
            <a:r>
              <a:rPr lang="ko-KR" altLang="en-US" sz="2400" dirty="0"/>
              <a:t> 중앙 관리소를 </a:t>
            </a:r>
            <a:r>
              <a:rPr lang="ko-KR" altLang="en-US" sz="2400" dirty="0" err="1"/>
              <a:t>미러링</a:t>
            </a:r>
            <a:r>
              <a:rPr lang="ko-KR" altLang="en-US" sz="2400" dirty="0"/>
              <a:t> 하기 때문에 초기 다운로드 시간을 단축 시킬 수 있음</a:t>
            </a:r>
            <a:endParaRPr lang="en-US" altLang="ko-KR" sz="24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21AFE7-4A1B-4CBA-9B18-C6B96545A5B8}" type="slidenum"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80" y="3475322"/>
            <a:ext cx="5184576" cy="36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34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넥서스</a:t>
            </a:r>
            <a:r>
              <a:rPr lang="en-US" altLang="ko-KR" dirty="0"/>
              <a:t> </a:t>
            </a:r>
            <a:r>
              <a:rPr lang="ko-KR" altLang="en-US" dirty="0"/>
              <a:t>저장소 설정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598" y="1692399"/>
            <a:ext cx="9203042" cy="525658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21AFE7-4A1B-4CBA-9B18-C6B96545A5B8}" type="slidenum"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215" y="1278663"/>
            <a:ext cx="93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넥서스의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Repositories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메뉴 화면</a:t>
            </a:r>
          </a:p>
        </p:txBody>
      </p:sp>
    </p:spTree>
    <p:extLst>
      <p:ext uri="{BB962C8B-B14F-4D97-AF65-F5344CB8AC3E}">
        <p14:creationId xmlns:p14="http://schemas.microsoft.com/office/powerpoint/2010/main" val="13895369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넥서스 저장소 유형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프록시 저장소</a:t>
            </a:r>
            <a:r>
              <a:rPr lang="en-US" altLang="ko-KR" sz="2400" dirty="0"/>
              <a:t>(proxy) :</a:t>
            </a:r>
          </a:p>
          <a:p>
            <a:pPr lvl="1"/>
            <a:r>
              <a:rPr lang="ko-KR" altLang="en-US" sz="2000" dirty="0"/>
              <a:t>외부에</a:t>
            </a:r>
            <a:r>
              <a:rPr lang="en-US" altLang="ko-KR" sz="2000" dirty="0"/>
              <a:t> </a:t>
            </a:r>
            <a:r>
              <a:rPr lang="ko-KR" altLang="en-US" sz="2000" dirty="0"/>
              <a:t>공개된 저장소에 대한 프록시 제공</a:t>
            </a:r>
            <a:endParaRPr lang="en-US" altLang="ko-KR" sz="2000" dirty="0"/>
          </a:p>
          <a:p>
            <a:r>
              <a:rPr lang="ko-KR" altLang="en-US" sz="2400" dirty="0" err="1"/>
              <a:t>호스티드</a:t>
            </a:r>
            <a:r>
              <a:rPr lang="ko-KR" altLang="en-US" sz="2400" dirty="0"/>
              <a:t> 저장소</a:t>
            </a:r>
            <a:r>
              <a:rPr lang="en-US" altLang="ko-KR" sz="2400" dirty="0"/>
              <a:t>(hosted) :</a:t>
            </a:r>
          </a:p>
          <a:p>
            <a:pPr lvl="1"/>
            <a:r>
              <a:rPr lang="ko-KR" altLang="en-US" sz="2000" dirty="0"/>
              <a:t>사내에서 관리하는 저장소</a:t>
            </a:r>
            <a:endParaRPr lang="en-US" altLang="ko-KR" sz="2000" dirty="0"/>
          </a:p>
          <a:p>
            <a:r>
              <a:rPr lang="ko-KR" altLang="en-US" sz="2400" dirty="0" err="1"/>
              <a:t>버추얼</a:t>
            </a:r>
            <a:r>
              <a:rPr lang="ko-KR" altLang="en-US" sz="2400" dirty="0"/>
              <a:t> 저장소</a:t>
            </a:r>
            <a:r>
              <a:rPr lang="en-US" altLang="ko-KR" sz="2400" dirty="0"/>
              <a:t>(virtual) :</a:t>
            </a:r>
          </a:p>
          <a:p>
            <a:pPr lvl="1"/>
            <a:r>
              <a:rPr lang="ko-KR" altLang="en-US" sz="2000" dirty="0"/>
              <a:t>이미 설정된 저장소에 대한 논리적인 저장소</a:t>
            </a:r>
            <a:endParaRPr lang="en-US" altLang="ko-KR" sz="2000" dirty="0"/>
          </a:p>
          <a:p>
            <a:pPr lvl="1"/>
            <a:r>
              <a:rPr lang="ko-KR" altLang="en-US" sz="2000" dirty="0"/>
              <a:t>다른 </a:t>
            </a:r>
            <a:r>
              <a:rPr lang="en-US" altLang="ko-KR" sz="2000" dirty="0"/>
              <a:t>URL</a:t>
            </a:r>
            <a:r>
              <a:rPr lang="ko-KR" altLang="en-US" sz="2000" dirty="0"/>
              <a:t>을 통해 접근 할 수 있도록 지원</a:t>
            </a:r>
            <a:endParaRPr lang="en-US" altLang="ko-KR" sz="2000" dirty="0"/>
          </a:p>
          <a:p>
            <a:r>
              <a:rPr lang="ko-KR" altLang="en-US" sz="2400" dirty="0"/>
              <a:t>저장소 그룹</a:t>
            </a:r>
            <a:r>
              <a:rPr lang="en-US" altLang="ko-KR" sz="2400" dirty="0"/>
              <a:t>(group) :</a:t>
            </a:r>
          </a:p>
          <a:p>
            <a:pPr lvl="1"/>
            <a:r>
              <a:rPr lang="ko-KR" altLang="en-US" sz="2000" dirty="0"/>
              <a:t>넥서스에 설정한 저장소 그룹</a:t>
            </a:r>
            <a:endParaRPr lang="en-US" altLang="ko-KR" sz="2000" dirty="0"/>
          </a:p>
          <a:p>
            <a:pPr lvl="1"/>
            <a:r>
              <a:rPr lang="ko-KR" altLang="en-US" sz="2000" dirty="0"/>
              <a:t>동일 </a:t>
            </a:r>
            <a:r>
              <a:rPr lang="en-US" altLang="ko-KR" sz="2000" dirty="0"/>
              <a:t>MAVEN </a:t>
            </a:r>
            <a:r>
              <a:rPr lang="ko-KR" altLang="en-US" sz="2000" dirty="0"/>
              <a:t>설정을 사용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21AFE7-4A1B-4CBA-9B18-C6B96545A5B8}" type="slidenum">
              <a: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86" y="1260351"/>
            <a:ext cx="2626044" cy="23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603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넥서스 저장소를 사용하기 위한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157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USER_HOME/.m2/settings.xml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98982" y="4845069"/>
            <a:ext cx="89597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&lt;mirrors&gt;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&lt;mirror&gt;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&lt;id&gt;nexus&lt;/id&gt;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mirrorOf</a:t>
            </a:r>
            <a:r>
              <a:rPr lang="en-US" altLang="ko-KR" sz="1600" dirty="0">
                <a:latin typeface="Consolas" panose="020B0609020204030204" pitchFamily="49" charset="0"/>
              </a:rPr>
              <a:t>&gt;*&lt;/</a:t>
            </a:r>
            <a:r>
              <a:rPr lang="en-US" altLang="ko-KR" sz="1600" dirty="0" err="1">
                <a:latin typeface="Consolas" panose="020B0609020204030204" pitchFamily="49" charset="0"/>
              </a:rPr>
              <a:t>mirrorOf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url</a:t>
            </a:r>
            <a:r>
              <a:rPr lang="en-US" altLang="ko-KR" sz="1600" dirty="0">
                <a:latin typeface="Consolas" panose="020B0609020204030204" pitchFamily="49" charset="0"/>
              </a:rPr>
              <a:t>&gt;http://localhost:8081/nexus/content/groups/central/&lt;/url&gt;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&lt;/mirror&gt;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&lt;/mirrors&gt;</a:t>
            </a:r>
            <a:endParaRPr lang="en-US" altLang="ko-KR" sz="1800" dirty="0"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98981" y="1551860"/>
            <a:ext cx="895974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&lt;servers&gt;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&lt;server&gt;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&lt;id&gt;Releases&lt;/id&gt;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&lt;username&gt;deployment&lt;/username&gt;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&lt;password&gt;deployment123&lt;/password&gt;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&lt;/server&gt;</a:t>
            </a:r>
          </a:p>
          <a:p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</a:rPr>
              <a:t>&lt;server&gt;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&lt;id&gt;Snapshots&lt;/id&gt;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&lt;username&gt;deployment&lt;/username&gt;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   &lt;password&gt;deployment123&lt;/password&gt;</a:t>
            </a:r>
          </a:p>
          <a:p>
            <a:r>
              <a:rPr lang="en-US" altLang="ko-KR" sz="1600" b="1" dirty="0">
                <a:latin typeface="Consolas" panose="020B0609020204030204" pitchFamily="49" charset="0"/>
              </a:rPr>
              <a:t>&lt;/server&gt;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&lt;/servers&gt;</a:t>
            </a:r>
            <a:endParaRPr lang="en-US" altLang="ko-KR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803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넥서스에 라이브러리 배포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빌드 후 조치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158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70" y="1226664"/>
            <a:ext cx="4467225" cy="2419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92" y="3797540"/>
            <a:ext cx="7962415" cy="18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778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도구 연계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82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실습 </a:t>
            </a:r>
            <a:r>
              <a:rPr lang="en-US" altLang="ko-KR" b="1" dirty="0">
                <a:solidFill>
                  <a:schemeClr val="tx2"/>
                </a:solidFill>
              </a:rPr>
              <a:t>: </a:t>
            </a:r>
            <a:r>
              <a:rPr lang="ko-KR" altLang="en-US" b="1" dirty="0">
                <a:solidFill>
                  <a:schemeClr val="tx2"/>
                </a:solidFill>
              </a:rPr>
              <a:t>새로운 프로젝트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mvn</a:t>
            </a:r>
            <a:r>
              <a:rPr lang="en-US" altLang="ko-KR" dirty="0"/>
              <a:t> </a:t>
            </a:r>
            <a:r>
              <a:rPr lang="en-US" altLang="ko-KR" dirty="0" err="1"/>
              <a:t>archetype:generate</a:t>
            </a:r>
            <a:endParaRPr lang="en-US" altLang="ko-KR" dirty="0"/>
          </a:p>
          <a:p>
            <a:pPr lvl="1"/>
            <a:r>
              <a:rPr lang="ko-KR" altLang="en-US" dirty="0"/>
              <a:t>처음 실행 시 다운로드 발생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아키타입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번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maven-archetype-</a:t>
            </a:r>
            <a:r>
              <a:rPr lang="en-US" altLang="ko-KR" dirty="0" err="1"/>
              <a:t>quickstart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>
                <a:latin typeface="Consolas" panose="020B0609020204030204" pitchFamily="49" charset="0"/>
              </a:rPr>
              <a:t>groupId</a:t>
            </a:r>
            <a:r>
              <a:rPr lang="en-US" altLang="ko-KR" dirty="0"/>
              <a:t> </a:t>
            </a:r>
            <a:r>
              <a:rPr lang="ko-KR" altLang="en-US" dirty="0"/>
              <a:t>지정 </a:t>
            </a:r>
            <a:r>
              <a:rPr lang="en-US" altLang="ko-KR" dirty="0"/>
              <a:t>: </a:t>
            </a:r>
            <a:r>
              <a:rPr lang="ko-KR" altLang="en-US" dirty="0"/>
              <a:t>주로 회사 도메인 역순으로</a:t>
            </a:r>
            <a:endParaRPr lang="en-US" altLang="ko-KR" dirty="0"/>
          </a:p>
          <a:p>
            <a:r>
              <a:rPr lang="en-US" altLang="ko-KR" dirty="0" err="1">
                <a:latin typeface="Consolas" panose="020B0609020204030204" pitchFamily="49" charset="0"/>
              </a:rPr>
              <a:t>artifactId</a:t>
            </a:r>
            <a:r>
              <a:rPr lang="en-US" altLang="ko-KR" dirty="0"/>
              <a:t> </a:t>
            </a:r>
            <a:r>
              <a:rPr lang="ko-KR" altLang="en-US" dirty="0"/>
              <a:t>지정 </a:t>
            </a:r>
            <a:r>
              <a:rPr lang="en-US" altLang="ko-KR" dirty="0"/>
              <a:t>: </a:t>
            </a:r>
            <a:r>
              <a:rPr lang="ko-KR" altLang="en-US" dirty="0"/>
              <a:t>프로젝트 이름</a:t>
            </a:r>
            <a:endParaRPr lang="en-US" altLang="ko-KR" dirty="0"/>
          </a:p>
          <a:p>
            <a:r>
              <a:rPr lang="en-US" altLang="ko-KR" dirty="0">
                <a:latin typeface="Consolas" panose="020B0609020204030204" pitchFamily="49" charset="0"/>
              </a:rPr>
              <a:t>version</a:t>
            </a:r>
            <a:r>
              <a:rPr lang="en-US" altLang="ko-KR" dirty="0"/>
              <a:t> </a:t>
            </a:r>
            <a:r>
              <a:rPr lang="ko-KR" altLang="en-US" dirty="0"/>
              <a:t>지정 </a:t>
            </a:r>
            <a:r>
              <a:rPr lang="en-US" altLang="ko-KR" dirty="0"/>
              <a:t>: snapshot </a:t>
            </a:r>
            <a:r>
              <a:rPr lang="ko-KR" altLang="en-US" dirty="0"/>
              <a:t>버전으로 지정</a:t>
            </a:r>
            <a:endParaRPr lang="en-US" altLang="ko-KR" dirty="0"/>
          </a:p>
          <a:p>
            <a:r>
              <a:rPr lang="en-US" altLang="ko-KR" dirty="0">
                <a:latin typeface="Consolas" panose="020B0609020204030204" pitchFamily="49" charset="0"/>
              </a:rPr>
              <a:t>package</a:t>
            </a:r>
            <a:r>
              <a:rPr lang="en-US" altLang="ko-KR" dirty="0"/>
              <a:t> </a:t>
            </a:r>
            <a:r>
              <a:rPr lang="ko-KR" altLang="en-US" dirty="0"/>
              <a:t>지정 </a:t>
            </a:r>
            <a:r>
              <a:rPr lang="en-US" altLang="ko-KR" dirty="0"/>
              <a:t>: </a:t>
            </a:r>
            <a:r>
              <a:rPr lang="en-US" altLang="ko-KR" dirty="0" err="1">
                <a:latin typeface="Consolas" panose="020B0609020204030204" pitchFamily="49" charset="0"/>
              </a:rPr>
              <a:t>groupId</a:t>
            </a:r>
            <a:r>
              <a:rPr lang="ko-KR" altLang="en-US" dirty="0"/>
              <a:t>와 동일 </a:t>
            </a:r>
            <a:r>
              <a:rPr lang="en-US" altLang="ko-KR" dirty="0"/>
              <a:t>(</a:t>
            </a:r>
            <a:r>
              <a:rPr lang="ko-KR" altLang="en-US" dirty="0"/>
              <a:t>일반적으로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98" y="1025574"/>
            <a:ext cx="4020332" cy="23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513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테스팅 자동화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34670" y="1014620"/>
            <a:ext cx="9624060" cy="3846131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xUnit</a:t>
            </a:r>
            <a:r>
              <a:rPr lang="en-US" altLang="ko-KR" sz="2000" dirty="0"/>
              <a:t>, Cactus, </a:t>
            </a:r>
            <a:r>
              <a:rPr lang="en-US" altLang="ko-KR" sz="2000" dirty="0" err="1"/>
              <a:t>TestNG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r>
              <a:rPr lang="en-US" altLang="ko-KR" sz="2000" dirty="0"/>
              <a:t>..</a:t>
            </a:r>
            <a:endParaRPr lang="ko-KR" altLang="en-US" sz="2000" dirty="0"/>
          </a:p>
          <a:p>
            <a:r>
              <a:rPr lang="ko-KR" altLang="en-US" sz="2000" dirty="0"/>
              <a:t>코드 커버리지 도구를 이용해서 단위 테스트가 전체 어플리케이션  의 어느 부분까지 적용 되었는지 지속적으로 확인하기</a:t>
            </a:r>
          </a:p>
          <a:p>
            <a:r>
              <a:rPr lang="en-US" altLang="ko-KR" sz="2000" dirty="0" err="1"/>
              <a:t>Checkstyle</a:t>
            </a:r>
            <a:r>
              <a:rPr lang="en-US" altLang="ko-KR" sz="2000" dirty="0"/>
              <a:t>, PMD, </a:t>
            </a:r>
            <a:r>
              <a:rPr lang="en-US" altLang="ko-KR" sz="2000" dirty="0" err="1"/>
              <a:t>FindBugs</a:t>
            </a:r>
            <a:r>
              <a:rPr lang="ko-KR" altLang="en-US" sz="2000" dirty="0"/>
              <a:t>와 같은 소스 코드 검사 도구를 이용해서 자동화 수행</a:t>
            </a:r>
          </a:p>
          <a:p>
            <a:r>
              <a:rPr lang="en-US" altLang="ko-KR" sz="2000" dirty="0"/>
              <a:t>Unit </a:t>
            </a:r>
            <a:r>
              <a:rPr lang="ko-KR" altLang="en-US" sz="2000" dirty="0"/>
              <a:t>테스트를 위한 테스트 프로그램 개발을 시간 낭비라고 생각  해서는 안됨</a:t>
            </a:r>
            <a:r>
              <a:rPr lang="en-US" altLang="ko-KR" sz="2000" dirty="0"/>
              <a:t>. </a:t>
            </a:r>
            <a:r>
              <a:rPr lang="ko-KR" altLang="en-US" sz="2000" dirty="0"/>
              <a:t>테스트 자동화를 통해 테스트 노력을 </a:t>
            </a:r>
            <a:r>
              <a:rPr lang="en-US" altLang="ko-KR" sz="2000" dirty="0"/>
              <a:t>10%</a:t>
            </a:r>
            <a:r>
              <a:rPr lang="ko-KR" altLang="en-US" sz="2000" dirty="0"/>
              <a:t>만 줄여도  큰 성과라는 생각으로 접근 해볼 필요 있음</a:t>
            </a: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65" y="5047067"/>
            <a:ext cx="9193565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986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단위테스트 </a:t>
            </a:r>
            <a:r>
              <a:rPr lang="en-US" altLang="ko-KR" dirty="0"/>
              <a:t>– JUnit </a:t>
            </a:r>
            <a:r>
              <a:rPr lang="ko-KR" altLang="en-US" dirty="0"/>
              <a:t>연동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테스트 도구는 </a:t>
            </a:r>
            <a:r>
              <a:rPr lang="ko-KR" altLang="en-US" sz="2400" dirty="0" err="1"/>
              <a:t>젠킨스에서</a:t>
            </a:r>
            <a:r>
              <a:rPr lang="ko-KR" altLang="en-US" sz="2400" dirty="0"/>
              <a:t> 실행되는 것이 아니라</a:t>
            </a:r>
            <a:endParaRPr lang="en-US" altLang="ko-KR" sz="2400" dirty="0"/>
          </a:p>
          <a:p>
            <a:pPr lvl="1"/>
            <a:r>
              <a:rPr lang="en-US" altLang="ko-KR" sz="2000" dirty="0"/>
              <a:t>ANT, Maven </a:t>
            </a:r>
            <a:r>
              <a:rPr lang="ko-KR" altLang="en-US" sz="2000" dirty="0"/>
              <a:t>등 빌드 툴에서 수행</a:t>
            </a:r>
            <a:endParaRPr lang="en-US" altLang="ko-KR" sz="2000" dirty="0"/>
          </a:p>
          <a:p>
            <a:pPr lvl="1"/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젠킨스</a:t>
            </a:r>
            <a:r>
              <a:rPr lang="ko-KR" altLang="en-US" sz="2000" dirty="0"/>
              <a:t> 작업에 연계된 빌드 툴</a:t>
            </a:r>
            <a:r>
              <a:rPr lang="en-US" altLang="ko-KR" sz="2000" dirty="0"/>
              <a:t>(ANT, Maven)</a:t>
            </a:r>
            <a:r>
              <a:rPr lang="ko-KR" altLang="en-US" sz="2000" dirty="0"/>
              <a:t>에서 정의된 테스트 케이스 수행</a:t>
            </a:r>
            <a:endParaRPr lang="en-US" altLang="ko-KR" sz="2000" dirty="0"/>
          </a:p>
          <a:p>
            <a:endParaRPr lang="en-US" altLang="ko-KR" sz="2400" dirty="0"/>
          </a:p>
          <a:p>
            <a:r>
              <a:rPr lang="ko-KR" altLang="en-US" sz="2400" dirty="0"/>
              <a:t>테스트 결과를 </a:t>
            </a:r>
            <a:r>
              <a:rPr lang="ko-KR" altLang="en-US" sz="2400" dirty="0" err="1"/>
              <a:t>젠킨스에서</a:t>
            </a:r>
            <a:r>
              <a:rPr lang="ko-KR" altLang="en-US" sz="2400" dirty="0"/>
              <a:t> 시각적으로 확인 기능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xUnit</a:t>
            </a:r>
            <a:r>
              <a:rPr lang="en-US" altLang="ko-KR" sz="2000" dirty="0"/>
              <a:t> Plugin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메이븐에서</a:t>
            </a:r>
            <a:r>
              <a:rPr lang="ko-KR" altLang="en-US" sz="2000" dirty="0"/>
              <a:t> 단위테스트 결과를 </a:t>
            </a:r>
            <a:r>
              <a:rPr lang="ko-KR" altLang="en-US" sz="2000" dirty="0" err="1"/>
              <a:t>다음디렉토리에</a:t>
            </a:r>
            <a:r>
              <a:rPr lang="ko-KR" altLang="en-US" sz="2000" dirty="0"/>
              <a:t> 저장</a:t>
            </a:r>
            <a:endParaRPr lang="en-US" altLang="ko-KR" sz="2000" dirty="0"/>
          </a:p>
          <a:p>
            <a:pPr lvl="2"/>
            <a:r>
              <a:rPr lang="en-US" altLang="ko-KR" sz="2000" dirty="0"/>
              <a:t>**/target/surefire-reports/*.xml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161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11" y="5364807"/>
            <a:ext cx="9038577" cy="6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07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커버리지 </a:t>
            </a:r>
            <a:r>
              <a:rPr lang="en-US" altLang="ko-KR" dirty="0"/>
              <a:t>– </a:t>
            </a:r>
            <a:r>
              <a:rPr lang="en-US" altLang="ko-KR" dirty="0" err="1"/>
              <a:t>cobetura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메이븐의</a:t>
            </a:r>
            <a:r>
              <a:rPr lang="en-US" altLang="ko-KR" sz="2400" dirty="0"/>
              <a:t> pom.xml </a:t>
            </a:r>
            <a:r>
              <a:rPr lang="ko-KR" altLang="en-US" sz="2400" dirty="0"/>
              <a:t>에서 아래</a:t>
            </a:r>
            <a:r>
              <a:rPr lang="en-US" altLang="ko-KR" sz="2400" dirty="0"/>
              <a:t> </a:t>
            </a:r>
            <a:r>
              <a:rPr lang="ko-KR" altLang="en-US" sz="2400" dirty="0"/>
              <a:t>코드 추가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젠킨스</a:t>
            </a:r>
            <a:r>
              <a:rPr lang="ko-KR" altLang="en-US" sz="2400" dirty="0"/>
              <a:t> </a:t>
            </a:r>
            <a:r>
              <a:rPr lang="en-US" altLang="ko-KR" sz="2400" dirty="0" err="1"/>
              <a:t>cobetura</a:t>
            </a:r>
            <a:r>
              <a:rPr lang="en-US" altLang="ko-KR" sz="2400" dirty="0"/>
              <a:t> </a:t>
            </a:r>
            <a:r>
              <a:rPr lang="ko-KR" altLang="en-US" sz="2400" dirty="0"/>
              <a:t>플러그인 설치</a:t>
            </a:r>
            <a:endParaRPr lang="en-US" altLang="ko-KR" sz="2400" dirty="0"/>
          </a:p>
          <a:p>
            <a:pPr lvl="1"/>
            <a:r>
              <a:rPr lang="ko-KR" altLang="en-US" sz="2000" dirty="0"/>
              <a:t>필터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cobetura</a:t>
            </a:r>
            <a:r>
              <a:rPr lang="en-US" altLang="ko-KR" sz="2000" dirty="0"/>
              <a:t> </a:t>
            </a:r>
            <a:r>
              <a:rPr lang="ko-KR" altLang="en-US" sz="2000" dirty="0"/>
              <a:t>검색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162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82204" y="1692399"/>
            <a:ext cx="895974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&lt;project&gt;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&lt;build&gt;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&lt;plugins&gt;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&lt;plugin&gt;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  <a:r>
              <a:rPr lang="en-US" altLang="ko-KR" sz="1200" dirty="0" err="1">
                <a:latin typeface="Consolas" panose="020B0609020204030204" pitchFamily="49" charset="0"/>
              </a:rPr>
              <a:t>org.codehaus.mojo</a:t>
            </a:r>
            <a:r>
              <a:rPr lang="en-US" altLang="ko-KR" sz="1200" dirty="0"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  <a:r>
              <a:rPr lang="en-US" altLang="ko-KR" sz="1200" dirty="0" err="1">
                <a:latin typeface="Consolas" panose="020B0609020204030204" pitchFamily="49" charset="0"/>
              </a:rPr>
              <a:t>cobetura</a:t>
            </a:r>
            <a:r>
              <a:rPr lang="en-US" altLang="ko-KR" sz="1200" dirty="0">
                <a:latin typeface="Consolas" panose="020B0609020204030204" pitchFamily="49" charset="0"/>
              </a:rPr>
              <a:t>-maven-plugin&lt;/</a:t>
            </a:r>
            <a:r>
              <a:rPr lang="en-US" altLang="ko-KR" sz="12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&lt;version&gt;2.5.1&lt;/version&gt;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&lt;configuration&gt;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&lt;formats&gt;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&lt;format&gt;html&lt;/format&gt;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&lt;format&gt;xml&lt;/format&gt;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&lt;/formats&gt;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&lt;/configuration&gt;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&lt;/plugin&gt;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...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&lt;/plugins&gt;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&lt;/build&gt;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&lt;/project&gt;</a:t>
            </a:r>
            <a:endParaRPr lang="en-US" altLang="ko-KR" sz="1600" dirty="0">
              <a:latin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0376" y="1904292"/>
            <a:ext cx="44644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2"/>
                </a:solidFill>
                <a:latin typeface="Consolas" panose="020B0609020204030204" pitchFamily="49" charset="0"/>
              </a:rPr>
              <a:t>mvn</a:t>
            </a:r>
            <a:r>
              <a:rPr lang="en-US" altLang="ko-KR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chemeClr val="tx2"/>
                </a:solidFill>
                <a:latin typeface="Consolas" panose="020B0609020204030204" pitchFamily="49" charset="0"/>
              </a:rPr>
              <a:t>cobetura:cobetura</a:t>
            </a:r>
            <a:endParaRPr lang="ko-KR" altLang="en-US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204" y="4232953"/>
            <a:ext cx="4855394" cy="24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743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품질 검사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검사 </a:t>
            </a:r>
            <a:r>
              <a:rPr lang="en-US" altLang="ko-KR" sz="2000" dirty="0"/>
              <a:t>: </a:t>
            </a:r>
            <a:r>
              <a:rPr lang="ko-KR" altLang="en-US" sz="2000" dirty="0"/>
              <a:t>품질 관리 측면에서 생산된 제품이 규정대로 제작되었는지 확인하는 절차</a:t>
            </a:r>
            <a:endParaRPr lang="en-US" altLang="ko-KR" sz="2000" dirty="0"/>
          </a:p>
          <a:p>
            <a:pPr lvl="1"/>
            <a:r>
              <a:rPr lang="ko-KR" altLang="en-US" sz="1800" dirty="0"/>
              <a:t>테스트 </a:t>
            </a:r>
            <a:r>
              <a:rPr lang="en-US" altLang="ko-KR" sz="1800" dirty="0"/>
              <a:t>: </a:t>
            </a:r>
            <a:r>
              <a:rPr lang="ko-KR" altLang="en-US" sz="1800" dirty="0"/>
              <a:t>원하는 비즈니스 로직이 제대로 구현되어 있는지</a:t>
            </a:r>
            <a:r>
              <a:rPr lang="en-US" altLang="ko-KR" sz="1800" dirty="0"/>
              <a:t>, </a:t>
            </a:r>
            <a:r>
              <a:rPr lang="ko-KR" altLang="en-US" sz="1800" dirty="0"/>
              <a:t>그리고 개발된 컴포넌트가 잘 상호 연동되는지를 확인</a:t>
            </a:r>
            <a:r>
              <a:rPr lang="en-US" altLang="ko-KR" sz="1800" dirty="0"/>
              <a:t>, </a:t>
            </a:r>
            <a:r>
              <a:rPr lang="ko-KR" altLang="en-US" sz="1800" dirty="0"/>
              <a:t>주로 실행에 관련된 내용</a:t>
            </a:r>
            <a:endParaRPr lang="en-US" altLang="ko-KR" sz="1800" dirty="0"/>
          </a:p>
          <a:p>
            <a:pPr lvl="1"/>
            <a:r>
              <a:rPr lang="ko-KR" altLang="en-US" sz="1800" dirty="0"/>
              <a:t>반면에 검사는 </a:t>
            </a:r>
            <a:r>
              <a:rPr lang="en-US" altLang="ko-KR" sz="1800" dirty="0"/>
              <a:t>: </a:t>
            </a:r>
            <a:r>
              <a:rPr lang="ko-KR" altLang="en-US" sz="1800" dirty="0"/>
              <a:t>소스코드가 프로젝트 규정을 잘 지켜서 개발되었는지를 검사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코드 품질 검사</a:t>
            </a:r>
            <a:endParaRPr lang="en-US" altLang="ko-KR" sz="2000" dirty="0"/>
          </a:p>
          <a:p>
            <a:pPr lvl="1"/>
            <a:r>
              <a:rPr lang="ko-KR" altLang="en-US" sz="1800" dirty="0"/>
              <a:t>코딩표준 준수 여부</a:t>
            </a:r>
            <a:endParaRPr lang="en-US" altLang="ko-KR" sz="1800" dirty="0"/>
          </a:p>
          <a:p>
            <a:pPr lvl="1"/>
            <a:r>
              <a:rPr lang="ko-KR" altLang="en-US" sz="1800" dirty="0"/>
              <a:t>아키텍처에서 규정하는 코딩가이드와 컴포넌트 간 연계 가이드 준수 여부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소스 코드 품질을 검사하고 보고 파일을 만들어 주는 </a:t>
            </a:r>
            <a:r>
              <a:rPr lang="en-US" altLang="ko-KR" sz="2000" dirty="0"/>
              <a:t>SW</a:t>
            </a:r>
          </a:p>
          <a:p>
            <a:pPr lvl="1"/>
            <a:r>
              <a:rPr lang="ko-KR" altLang="en-US" sz="1800" dirty="0"/>
              <a:t>체크스타일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Checksytle</a:t>
            </a:r>
            <a:r>
              <a:rPr lang="en-US" altLang="ko-KR" sz="1800" dirty="0"/>
              <a:t>) : http://checkstyle.sourceforge.net/  </a:t>
            </a:r>
          </a:p>
          <a:p>
            <a:pPr lvl="1"/>
            <a:r>
              <a:rPr lang="en-US" altLang="ko-KR" sz="1800" dirty="0"/>
              <a:t>PMD : http://pmd.sourceforge.net/ </a:t>
            </a:r>
          </a:p>
          <a:p>
            <a:pPr lvl="1"/>
            <a:r>
              <a:rPr lang="ko-KR" altLang="en-US" sz="1800" dirty="0" err="1"/>
              <a:t>파인드버그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findbugs</a:t>
            </a:r>
            <a:r>
              <a:rPr lang="en-US" altLang="ko-KR" sz="1800" dirty="0"/>
              <a:t>) : http://findbugs.sourceforge.net/ 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730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보고와 피드백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13324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레포팅</a:t>
            </a:r>
            <a:r>
              <a:rPr lang="ko-KR" altLang="en-US" dirty="0"/>
              <a:t> 및 피드백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34670" y="1014620"/>
            <a:ext cx="9624060" cy="355809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결과를 체계화 하기 위해 </a:t>
            </a:r>
            <a:r>
              <a:rPr lang="ko-KR" altLang="en-US" sz="2000" dirty="0" err="1"/>
              <a:t>레포팅에</a:t>
            </a:r>
            <a:r>
              <a:rPr lang="ko-KR" altLang="en-US" sz="2000" dirty="0"/>
              <a:t> 대해서 고려</a:t>
            </a:r>
          </a:p>
          <a:p>
            <a:r>
              <a:rPr lang="ko-KR" altLang="en-US" sz="2000" dirty="0"/>
              <a:t>빠른 피드백을 받기 위해 다양한 디바이스 혹은 도구와 연계해  서 별도의 작업 없이도 결과를 쉽고 빠르게 확인 할 수 있도록  환경 마련</a:t>
            </a:r>
          </a:p>
          <a:p>
            <a:r>
              <a:rPr lang="ko-KR" altLang="en-US" sz="2000" dirty="0"/>
              <a:t>피드백이 스팸으로 인식하지 않도록 필요한 사람에게 정확한 내용을 전달 할 수 있도록 설계 필요</a:t>
            </a:r>
          </a:p>
          <a:p>
            <a:r>
              <a:rPr lang="ko-KR" altLang="en-US" sz="2000" dirty="0"/>
              <a:t>개발자가 많이 보는 </a:t>
            </a:r>
            <a:r>
              <a:rPr lang="ko-KR" altLang="en-US" sz="2000" dirty="0" err="1"/>
              <a:t>개발툴</a:t>
            </a:r>
            <a:r>
              <a:rPr lang="en-US" altLang="ko-KR" sz="2000" dirty="0"/>
              <a:t>, </a:t>
            </a:r>
            <a:r>
              <a:rPr lang="ko-KR" altLang="en-US" sz="2000" dirty="0"/>
              <a:t>이메일</a:t>
            </a:r>
            <a:r>
              <a:rPr lang="en-US" altLang="ko-KR" sz="2000" dirty="0"/>
              <a:t>, </a:t>
            </a:r>
            <a:r>
              <a:rPr lang="ko-KR" altLang="en-US" sz="2000" dirty="0"/>
              <a:t>아웃룩 </a:t>
            </a:r>
            <a:r>
              <a:rPr lang="en-US" altLang="ko-KR" sz="2000" dirty="0"/>
              <a:t>(RSS), </a:t>
            </a:r>
            <a:r>
              <a:rPr lang="ko-KR" altLang="en-US" sz="2000" dirty="0" err="1"/>
              <a:t>웹브라우져</a:t>
            </a:r>
            <a:r>
              <a:rPr lang="ko-KR" altLang="en-US" sz="2000" dirty="0"/>
              <a:t>  같은 도구와 </a:t>
            </a:r>
            <a:r>
              <a:rPr lang="en-US" altLang="ko-KR" sz="2000" dirty="0"/>
              <a:t>CI </a:t>
            </a:r>
            <a:r>
              <a:rPr lang="ko-KR" altLang="en-US" sz="2000" dirty="0"/>
              <a:t>도구를 연계 필요</a:t>
            </a: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17" y="4759035"/>
            <a:ext cx="9193565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2481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RSS </a:t>
            </a:r>
            <a:r>
              <a:rPr lang="ko-KR" altLang="en-US" dirty="0"/>
              <a:t>연동과 이메일 연동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콘텐츠 제공자는 </a:t>
            </a:r>
            <a:r>
              <a:rPr lang="en-US" altLang="ko-KR" sz="2400" dirty="0"/>
              <a:t>RSS </a:t>
            </a:r>
            <a:r>
              <a:rPr lang="ko-KR" altLang="en-US" sz="2400" dirty="0"/>
              <a:t>형식으로 내용을 제공</a:t>
            </a:r>
            <a:endParaRPr lang="en-US" altLang="ko-KR" sz="2400" dirty="0"/>
          </a:p>
          <a:p>
            <a:pPr lvl="1"/>
            <a:r>
              <a:rPr lang="ko-KR" altLang="en-US" sz="2000" dirty="0" err="1"/>
              <a:t>젠킨스는</a:t>
            </a:r>
            <a:r>
              <a:rPr lang="ko-KR" altLang="en-US" sz="2000" dirty="0"/>
              <a:t> 모든 프로젝트 혹은 각각의 프로젝트에 대해서 </a:t>
            </a:r>
            <a:r>
              <a:rPr lang="en-US" altLang="ko-KR" sz="2000" dirty="0"/>
              <a:t>RSS</a:t>
            </a:r>
            <a:r>
              <a:rPr lang="ko-KR" altLang="en-US" sz="2000" dirty="0" err="1"/>
              <a:t>피드를</a:t>
            </a:r>
            <a:r>
              <a:rPr lang="ko-KR" altLang="en-US" sz="2000" dirty="0"/>
              <a:t> 제공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빌드 내용 또는 실패한 빌드 내용별로 구분 가능</a:t>
            </a:r>
            <a:endParaRPr lang="en-US" altLang="ko-KR" sz="2000" dirty="0"/>
          </a:p>
          <a:p>
            <a:pPr lvl="2"/>
            <a:r>
              <a:rPr lang="en-US" altLang="ko-KR" sz="2000" dirty="0"/>
              <a:t>RSS </a:t>
            </a:r>
            <a:r>
              <a:rPr lang="ko-KR" altLang="en-US" sz="2000" dirty="0"/>
              <a:t>클라이언트를 통해 구독이 가능</a:t>
            </a:r>
            <a:endParaRPr lang="en-US" altLang="ko-KR" sz="2000" dirty="0"/>
          </a:p>
          <a:p>
            <a:pPr lvl="2"/>
            <a:endParaRPr lang="en-US" altLang="ko-KR" sz="2000" dirty="0"/>
          </a:p>
          <a:p>
            <a:r>
              <a:rPr lang="ko-KR" altLang="en-US" sz="2400" dirty="0"/>
              <a:t>이메일 연동은 글로벌 설정에서 </a:t>
            </a:r>
            <a:r>
              <a:rPr lang="en-US" altLang="ko-KR" sz="2400" dirty="0" err="1"/>
              <a:t>smtp</a:t>
            </a:r>
            <a:r>
              <a:rPr lang="ko-KR" altLang="en-US" sz="2400" dirty="0"/>
              <a:t> 관련 설정 필요</a:t>
            </a:r>
            <a:endParaRPr lang="en-US" altLang="ko-KR" sz="2400" dirty="0"/>
          </a:p>
          <a:p>
            <a:pPr lvl="1"/>
            <a:r>
              <a:rPr lang="ko-KR" altLang="en-US" sz="2000" dirty="0"/>
              <a:t>기본 제공되는 이메일 연동기능은 내용이 제한적</a:t>
            </a:r>
            <a:endParaRPr lang="en-US" altLang="ko-KR" sz="2000" dirty="0"/>
          </a:p>
          <a:p>
            <a:pPr lvl="1"/>
            <a:r>
              <a:rPr lang="en-US" altLang="ko-KR" sz="2000" dirty="0"/>
              <a:t>Email-</a:t>
            </a:r>
            <a:r>
              <a:rPr lang="en-US" altLang="ko-KR" sz="2000" dirty="0" err="1"/>
              <a:t>ext</a:t>
            </a:r>
            <a:r>
              <a:rPr lang="en-US" altLang="ko-KR" sz="2000" dirty="0"/>
              <a:t>-plugin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41494461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soongon@gmail.com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50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새로운 프로젝트 만들기 </a:t>
            </a:r>
            <a:r>
              <a:rPr lang="en-US" altLang="ko-KR" dirty="0"/>
              <a:t>– </a:t>
            </a:r>
            <a:r>
              <a:rPr lang="ko-KR" altLang="en-US" dirty="0"/>
              <a:t>파라미터 사용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nsolas" panose="020B0609020204030204" pitchFamily="49" charset="0"/>
              </a:rPr>
              <a:t>프로젝트 생성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mvn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archetype:generate</a:t>
            </a:r>
            <a:r>
              <a:rPr lang="en-US" altLang="ko-KR" dirty="0">
                <a:latin typeface="Consolas" panose="020B0609020204030204" pitchFamily="49" charset="0"/>
              </a:rPr>
              <a:t> –</a:t>
            </a:r>
            <a:r>
              <a:rPr lang="en-US" altLang="ko-KR" dirty="0" err="1">
                <a:latin typeface="Consolas" panose="020B0609020204030204" pitchFamily="49" charset="0"/>
              </a:rPr>
              <a:t>DgroupId</a:t>
            </a:r>
            <a:r>
              <a:rPr lang="en-US" altLang="ko-KR" dirty="0">
                <a:latin typeface="Consolas" panose="020B0609020204030204" pitchFamily="49" charset="0"/>
              </a:rPr>
              <a:t>=</a:t>
            </a:r>
            <a:r>
              <a:rPr lang="en-US" altLang="ko-KR" dirty="0" err="1">
                <a:latin typeface="Consolas" panose="020B0609020204030204" pitchFamily="49" charset="0"/>
              </a:rPr>
              <a:t>com.kosta</a:t>
            </a:r>
            <a:r>
              <a:rPr lang="en-US" altLang="ko-KR" dirty="0">
                <a:latin typeface="Consolas" panose="020B0609020204030204" pitchFamily="49" charset="0"/>
              </a:rPr>
              <a:t> –</a:t>
            </a:r>
            <a:r>
              <a:rPr lang="en-US" altLang="ko-KR" dirty="0" err="1">
                <a:latin typeface="Consolas" panose="020B0609020204030204" pitchFamily="49" charset="0"/>
              </a:rPr>
              <a:t>DartifactId</a:t>
            </a:r>
            <a:r>
              <a:rPr lang="en-US" altLang="ko-KR" dirty="0">
                <a:latin typeface="Consolas" panose="020B0609020204030204" pitchFamily="49" charset="0"/>
              </a:rPr>
              <a:t>=</a:t>
            </a:r>
            <a:r>
              <a:rPr lang="en-US" altLang="ko-KR" dirty="0" err="1">
                <a:latin typeface="Consolas" panose="020B0609020204030204" pitchFamily="49" charset="0"/>
              </a:rPr>
              <a:t>helloWorld</a:t>
            </a:r>
            <a:r>
              <a:rPr lang="en-US" altLang="ko-KR" dirty="0">
                <a:latin typeface="Consolas" panose="020B0609020204030204" pitchFamily="49" charset="0"/>
              </a:rPr>
              <a:t> –</a:t>
            </a:r>
            <a:r>
              <a:rPr lang="en-US" altLang="ko-KR" dirty="0" err="1">
                <a:latin typeface="Consolas" panose="020B0609020204030204" pitchFamily="49" charset="0"/>
              </a:rPr>
              <a:t>DarchetypeArtifactId</a:t>
            </a:r>
            <a:r>
              <a:rPr lang="en-US" altLang="ko-KR" dirty="0">
                <a:latin typeface="Consolas" panose="020B0609020204030204" pitchFamily="49" charset="0"/>
              </a:rPr>
              <a:t>=maven-archetype-</a:t>
            </a:r>
            <a:r>
              <a:rPr lang="en-US" altLang="ko-KR" dirty="0" err="1">
                <a:latin typeface="Consolas" panose="020B0609020204030204" pitchFamily="49" charset="0"/>
              </a:rPr>
              <a:t>quickstart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프로젝트 빌드와 패키징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cd </a:t>
            </a:r>
            <a:r>
              <a:rPr lang="en-US" altLang="ko-KR" dirty="0" err="1">
                <a:latin typeface="Consolas" panose="020B0609020204030204" pitchFamily="49" charset="0"/>
              </a:rPr>
              <a:t>helloWorld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mvn</a:t>
            </a:r>
            <a:r>
              <a:rPr lang="en-US" altLang="ko-KR" dirty="0">
                <a:latin typeface="Consolas" panose="020B0609020204030204" pitchFamily="49" charset="0"/>
              </a:rPr>
              <a:t> install</a:t>
            </a: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프로젝트 실행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java –</a:t>
            </a:r>
            <a:r>
              <a:rPr lang="en-US" altLang="ko-KR" dirty="0" err="1">
                <a:latin typeface="Consolas" panose="020B0609020204030204" pitchFamily="49" charset="0"/>
              </a:rPr>
              <a:t>cp</a:t>
            </a:r>
            <a:r>
              <a:rPr lang="en-US" altLang="ko-KR" dirty="0">
                <a:latin typeface="Consolas" panose="020B0609020204030204" pitchFamily="49" charset="0"/>
              </a:rPr>
              <a:t> target\helloWorld-1.0-SNAPSHOT.jar </a:t>
            </a:r>
            <a:r>
              <a:rPr lang="en-US" altLang="ko-KR" dirty="0" err="1">
                <a:latin typeface="Consolas" panose="020B0609020204030204" pitchFamily="49" charset="0"/>
              </a:rPr>
              <a:t>com.kosta.App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238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설정파일 </a:t>
            </a:r>
            <a:r>
              <a:rPr lang="en-US" altLang="ko-KR" dirty="0"/>
              <a:t>– settings.xml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MAVEN_HOME/</a:t>
            </a:r>
            <a:r>
              <a:rPr lang="en-US" altLang="ko-KR" dirty="0" err="1"/>
              <a:t>conf</a:t>
            </a:r>
            <a:r>
              <a:rPr lang="en-US" altLang="ko-KR" dirty="0"/>
              <a:t> </a:t>
            </a:r>
            <a:r>
              <a:rPr lang="ko-KR" altLang="en-US" dirty="0"/>
              <a:t>디렉토리에 위치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시 중앙저장소에서 개발자 </a:t>
            </a:r>
            <a:r>
              <a:rPr lang="en-US" altLang="ko-KR" dirty="0"/>
              <a:t>PC</a:t>
            </a:r>
            <a:r>
              <a:rPr lang="ko-KR" altLang="en-US" dirty="0"/>
              <a:t>로 다운로드</a:t>
            </a:r>
            <a:endParaRPr lang="en-US" altLang="ko-KR" dirty="0"/>
          </a:p>
          <a:p>
            <a:pPr lvl="1"/>
            <a:r>
              <a:rPr lang="ko-KR" altLang="en-US" dirty="0"/>
              <a:t>의존관계의 라이브러리</a:t>
            </a:r>
            <a:endParaRPr lang="en-US" altLang="ko-KR" dirty="0"/>
          </a:p>
          <a:p>
            <a:pPr lvl="1"/>
            <a:r>
              <a:rPr lang="ko-KR" altLang="en-US" dirty="0"/>
              <a:t>플러그인</a:t>
            </a:r>
            <a:endParaRPr lang="en-US" altLang="ko-KR" dirty="0"/>
          </a:p>
          <a:p>
            <a:r>
              <a:rPr lang="ko-KR" altLang="en-US" dirty="0"/>
              <a:t>로컬 </a:t>
            </a:r>
            <a:r>
              <a:rPr lang="ko-KR" altLang="en-US" dirty="0" err="1"/>
              <a:t>레파지토리</a:t>
            </a:r>
            <a:endParaRPr lang="en-US" altLang="ko-KR" dirty="0"/>
          </a:p>
          <a:p>
            <a:pPr lvl="1"/>
            <a:r>
              <a:rPr lang="en-US" altLang="ko-KR" dirty="0"/>
              <a:t>USER_HOME/.m2</a:t>
            </a:r>
          </a:p>
          <a:p>
            <a:r>
              <a:rPr lang="en-US" altLang="ko-KR" dirty="0"/>
              <a:t>settings.xml </a:t>
            </a:r>
            <a:r>
              <a:rPr lang="ko-KR" altLang="en-US" dirty="0"/>
              <a:t>에서 로컬 저장소 경로 변경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41635" y="5004767"/>
            <a:ext cx="8712968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Consolas" panose="020B0609020204030204" pitchFamily="49" charset="0"/>
              </a:rPr>
              <a:t>&lt;settings&gt;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</a:t>
            </a:r>
            <a:r>
              <a:rPr lang="en-US" altLang="ko-KR" dirty="0" err="1">
                <a:latin typeface="Consolas" panose="020B0609020204030204" pitchFamily="49" charset="0"/>
              </a:rPr>
              <a:t>localRepository</a:t>
            </a:r>
            <a:r>
              <a:rPr lang="en-US" altLang="ko-KR" dirty="0">
                <a:latin typeface="Consolas" panose="020B0609020204030204" pitchFamily="49" charset="0"/>
              </a:rPr>
              <a:t>&gt;D:\Repositories\MavenRepository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&lt;/localRepository&gt;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&lt;/settings&gt;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76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설정파일 </a:t>
            </a:r>
            <a:r>
              <a:rPr lang="en-US" altLang="ko-KR" dirty="0"/>
              <a:t>– POM(Project Object 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pom.xml </a:t>
            </a:r>
            <a:r>
              <a:rPr lang="ko-KR" altLang="en-US" dirty="0"/>
              <a:t>파일로 베이스 디렉토리에 위치</a:t>
            </a:r>
            <a:endParaRPr lang="en-US" altLang="ko-KR" dirty="0"/>
          </a:p>
          <a:p>
            <a:r>
              <a:rPr lang="ko-KR" altLang="en-US" dirty="0"/>
              <a:t>프로젝트와 프로젝트 빌드 관련 설정 정보 포함</a:t>
            </a:r>
            <a:endParaRPr lang="en-US" altLang="ko-KR" dirty="0"/>
          </a:p>
          <a:p>
            <a:pPr lvl="1"/>
            <a:r>
              <a:rPr lang="en-US" altLang="ko-KR" dirty="0"/>
              <a:t>dependency </a:t>
            </a:r>
            <a:r>
              <a:rPr lang="ko-KR" altLang="en-US" dirty="0"/>
              <a:t>정보</a:t>
            </a:r>
            <a:endParaRPr lang="en-US" altLang="ko-KR" dirty="0"/>
          </a:p>
          <a:p>
            <a:pPr lvl="1"/>
            <a:r>
              <a:rPr lang="ko-KR" altLang="en-US" dirty="0"/>
              <a:t>플러그인</a:t>
            </a:r>
            <a:r>
              <a:rPr lang="en-US" altLang="ko-KR" dirty="0"/>
              <a:t>(</a:t>
            </a:r>
            <a:r>
              <a:rPr lang="ko-KR" altLang="en-US" dirty="0"/>
              <a:t>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빌드 프로파일</a:t>
            </a:r>
            <a:endParaRPr lang="en-US" altLang="ko-KR" dirty="0"/>
          </a:p>
          <a:p>
            <a:pPr lvl="1"/>
            <a:r>
              <a:rPr lang="ko-KR" altLang="en-US" dirty="0"/>
              <a:t>프로젝트 버전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484" y="2111134"/>
            <a:ext cx="4310246" cy="50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8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교육과정러닝맵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139" y="252240"/>
            <a:ext cx="6237923" cy="54273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94172" y="324247"/>
            <a:ext cx="525658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</a:rPr>
              <a:t>Learning Object(</a:t>
            </a:r>
            <a:r>
              <a:rPr kumimoji="0" lang="ko-KR" altLang="en-US" sz="2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</a:rPr>
              <a:t>학습모듈</a:t>
            </a:r>
            <a:r>
              <a:rPr kumimoji="0" lang="en-US" altLang="ko-KR" sz="2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</a:rPr>
              <a:t>) </a:t>
            </a:r>
            <a:r>
              <a:rPr kumimoji="0" lang="ko-KR" altLang="en-US" sz="2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</a:rPr>
              <a:t>및 커리큘럼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03086"/>
              </p:ext>
            </p:extLst>
          </p:nvPr>
        </p:nvGraphicFramePr>
        <p:xfrm>
          <a:off x="378148" y="1044327"/>
          <a:ext cx="9937105" cy="59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652">
                  <a:extLst>
                    <a:ext uri="{9D8B030D-6E8A-4147-A177-3AD203B41FA5}">
                      <a16:colId xmlns="" xmlns:a16="http://schemas.microsoft.com/office/drawing/2014/main" val="832252947"/>
                    </a:ext>
                  </a:extLst>
                </a:gridCol>
                <a:gridCol w="6549453">
                  <a:extLst>
                    <a:ext uri="{9D8B030D-6E8A-4147-A177-3AD203B41FA5}">
                      <a16:colId xmlns="" xmlns:a16="http://schemas.microsoft.com/office/drawing/2014/main" val="567304315"/>
                    </a:ext>
                  </a:extLst>
                </a:gridCol>
              </a:tblGrid>
              <a:tr h="570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커리큘럼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54855437"/>
                  </a:ext>
                </a:extLst>
              </a:tr>
              <a:tr h="108567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빌드 툴과 </a:t>
                      </a:r>
                      <a:r>
                        <a:rPr lang="ko-KR" sz="1400" b="1" kern="1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메이븐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개요 및 설치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효율적 개발환경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400" b="1" kern="1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메이븐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설치 및 검증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템플릿 프로젝트 생성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="" xmlns:a16="http://schemas.microsoft.com/office/drawing/2014/main" val="2884374589"/>
                  </a:ext>
                </a:extLst>
              </a:tr>
              <a:tr h="125447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메이븐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설정 파일과 라이프사이클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settings.xml 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설정파일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pom.xml 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설정파일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super </a:t>
                      </a:r>
                      <a:r>
                        <a:rPr lang="en-US" sz="1400" b="1" kern="1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pom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400" b="1" kern="1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페이즈와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플러그인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="" xmlns:a16="http://schemas.microsoft.com/office/drawing/2014/main" val="1388269345"/>
                  </a:ext>
                </a:extLst>
              </a:tr>
              <a:tr h="95091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메이븐 의존 라이브러리 관리</a:t>
                      </a:r>
                      <a:endParaRPr lang="ko-KR" sz="1100" b="1" kern="10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400" b="1" kern="1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메이븐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의존 라이브러리 관리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이클립스 연동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프로젝트 모듈화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="" xmlns:a16="http://schemas.microsoft.com/office/drawing/2014/main" val="4110857800"/>
                  </a:ext>
                </a:extLst>
              </a:tr>
              <a:tr h="95091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프로파일과 리포팅</a:t>
                      </a:r>
                      <a:endParaRPr lang="ko-KR" sz="1100" b="1" kern="10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배포자동화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프로파일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400" b="1" kern="1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파인드버그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리포트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="" xmlns:a16="http://schemas.microsoft.com/office/drawing/2014/main" val="3317372956"/>
                  </a:ext>
                </a:extLst>
              </a:tr>
              <a:tr h="800303">
                <a:tc>
                  <a:txBody>
                    <a:bodyPr/>
                    <a:lstStyle/>
                    <a:p>
                      <a:pPr marL="15240" indent="-1524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사내 저장소 관리와 지속적 통합</a:t>
                      </a:r>
                      <a:endParaRPr lang="ko-KR" sz="1100" b="1" kern="10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nexus 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사내 저장소 설치와 기본 운용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504000101010101" pitchFamily="18" charset="-127"/>
                          <a:cs typeface="Times New Roman" panose="02020603050405020304" pitchFamily="18" charset="0"/>
                        </a:rPr>
                        <a:t>- Jenkins </a:t>
                      </a:r>
                      <a:r>
                        <a:rPr lang="ko-KR" sz="14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지속적 통합 툴 개요 및 설치</a:t>
                      </a:r>
                      <a:endParaRPr lang="ko-KR" sz="1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="" xmlns:a16="http://schemas.microsoft.com/office/drawing/2014/main" val="3433535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52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POM(Project Object Model) </a:t>
            </a:r>
            <a:r>
              <a:rPr lang="ko-KR" altLang="en-US" dirty="0"/>
              <a:t>설정파일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POM Relationships</a:t>
            </a:r>
          </a:p>
          <a:p>
            <a:pPr lvl="1"/>
            <a:r>
              <a:rPr lang="ko-KR" altLang="en-US" dirty="0"/>
              <a:t>다른 프로젝트와의 의존성 정의</a:t>
            </a:r>
            <a:r>
              <a:rPr lang="en-US" altLang="ko-KR" dirty="0"/>
              <a:t>, </a:t>
            </a:r>
            <a:r>
              <a:rPr lang="ko-KR" altLang="en-US" dirty="0" err="1"/>
              <a:t>코디네이트</a:t>
            </a:r>
            <a:r>
              <a:rPr lang="ko-KR" altLang="en-US" dirty="0"/>
              <a:t> 정의</a:t>
            </a:r>
            <a:r>
              <a:rPr lang="en-US" altLang="ko-KR" dirty="0"/>
              <a:t>, </a:t>
            </a:r>
            <a:r>
              <a:rPr lang="ko-KR" altLang="en-US" dirty="0"/>
              <a:t>부모</a:t>
            </a:r>
            <a:r>
              <a:rPr lang="en-US" altLang="ko-KR" dirty="0"/>
              <a:t>, </a:t>
            </a:r>
            <a:r>
              <a:rPr lang="ko-KR" altLang="en-US" dirty="0" err="1"/>
              <a:t>서브모듈</a:t>
            </a:r>
            <a:r>
              <a:rPr lang="ko-KR" altLang="en-US" dirty="0"/>
              <a:t> 정의</a:t>
            </a:r>
            <a:endParaRPr lang="en-US" altLang="ko-KR" dirty="0"/>
          </a:p>
          <a:p>
            <a:r>
              <a:rPr lang="en-US" altLang="ko-KR" dirty="0"/>
              <a:t>General project Information</a:t>
            </a:r>
          </a:p>
          <a:p>
            <a:pPr lvl="1"/>
            <a:r>
              <a:rPr lang="ko-KR" altLang="en-US" dirty="0"/>
              <a:t>프로젝트명</a:t>
            </a:r>
            <a:r>
              <a:rPr lang="en-US" altLang="ko-KR" dirty="0"/>
              <a:t>, URL, </a:t>
            </a:r>
            <a:r>
              <a:rPr lang="ko-KR" altLang="en-US" dirty="0"/>
              <a:t>조직</a:t>
            </a:r>
            <a:r>
              <a:rPr lang="en-US" altLang="ko-KR" dirty="0"/>
              <a:t>, </a:t>
            </a:r>
            <a:r>
              <a:rPr lang="ko-KR" altLang="en-US" dirty="0"/>
              <a:t>개발자</a:t>
            </a:r>
            <a:r>
              <a:rPr lang="en-US" altLang="ko-KR" dirty="0"/>
              <a:t>, </a:t>
            </a:r>
            <a:r>
              <a:rPr lang="ko-KR" altLang="en-US" dirty="0"/>
              <a:t>기여자</a:t>
            </a:r>
            <a:r>
              <a:rPr lang="en-US" altLang="ko-KR" dirty="0"/>
              <a:t>, </a:t>
            </a:r>
            <a:r>
              <a:rPr lang="ko-KR" altLang="en-US" dirty="0"/>
              <a:t>라이선스</a:t>
            </a:r>
            <a:endParaRPr lang="en-US" altLang="ko-KR" dirty="0"/>
          </a:p>
          <a:p>
            <a:r>
              <a:rPr lang="en-US" altLang="ko-KR" dirty="0"/>
              <a:t>Build settings</a:t>
            </a:r>
          </a:p>
          <a:p>
            <a:pPr lvl="1"/>
            <a:r>
              <a:rPr lang="en-US" altLang="ko-KR" dirty="0"/>
              <a:t>Maven build </a:t>
            </a:r>
            <a:r>
              <a:rPr lang="ko-KR" altLang="en-US" dirty="0"/>
              <a:t>커스터마이징</a:t>
            </a:r>
            <a:r>
              <a:rPr lang="en-US" altLang="ko-KR" dirty="0"/>
              <a:t>, </a:t>
            </a:r>
            <a:r>
              <a:rPr lang="ko-KR" altLang="en-US" dirty="0"/>
              <a:t>소스</a:t>
            </a:r>
            <a:r>
              <a:rPr lang="en-US" altLang="ko-KR" dirty="0"/>
              <a:t>, </a:t>
            </a:r>
            <a:r>
              <a:rPr lang="ko-KR" altLang="en-US" dirty="0"/>
              <a:t>테스트 코드 위치 변경</a:t>
            </a:r>
            <a:r>
              <a:rPr lang="en-US" altLang="ko-KR" dirty="0"/>
              <a:t>, </a:t>
            </a:r>
            <a:r>
              <a:rPr lang="ko-KR" altLang="en-US" dirty="0"/>
              <a:t>플러그인 추가</a:t>
            </a:r>
            <a:r>
              <a:rPr lang="en-US" altLang="ko-KR" dirty="0"/>
              <a:t>, </a:t>
            </a:r>
            <a:r>
              <a:rPr lang="ko-KR" altLang="en-US" dirty="0"/>
              <a:t>플러그인 </a:t>
            </a:r>
            <a:r>
              <a:rPr lang="en-US" altLang="ko-KR" dirty="0"/>
              <a:t>goal</a:t>
            </a:r>
            <a:r>
              <a:rPr lang="ko-KR" altLang="en-US" dirty="0"/>
              <a:t>을 라이프사이클에 지정</a:t>
            </a:r>
            <a:endParaRPr lang="en-US" altLang="ko-KR" dirty="0"/>
          </a:p>
          <a:p>
            <a:r>
              <a:rPr lang="en-US" altLang="ko-KR" dirty="0"/>
              <a:t>Build environment</a:t>
            </a:r>
          </a:p>
          <a:p>
            <a:pPr lvl="1"/>
            <a:r>
              <a:rPr lang="en-US" altLang="ko-KR" dirty="0"/>
              <a:t>Development, Production </a:t>
            </a:r>
            <a:r>
              <a:rPr lang="ko-KR" altLang="en-US" dirty="0"/>
              <a:t>등의 프로파일 정의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30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POM(Project Object Model) </a:t>
            </a:r>
            <a:r>
              <a:rPr lang="ko-KR" altLang="en-US" dirty="0"/>
              <a:t>설정파일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7" y="972319"/>
            <a:ext cx="8757425" cy="60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4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설정파일 </a:t>
            </a:r>
            <a:r>
              <a:rPr lang="en-US" altLang="ko-KR" dirty="0"/>
              <a:t>– Super POM(Project Object 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메이븐의</a:t>
            </a:r>
            <a:r>
              <a:rPr lang="ko-KR" altLang="en-US" dirty="0"/>
              <a:t> 기본 </a:t>
            </a:r>
            <a:r>
              <a:rPr lang="en-US" altLang="ko-KR" dirty="0"/>
              <a:t>POM </a:t>
            </a:r>
            <a:r>
              <a:rPr lang="ko-KR" altLang="en-US" dirty="0"/>
              <a:t>파일</a:t>
            </a: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메이븐</a:t>
            </a:r>
            <a:r>
              <a:rPr lang="ko-KR" altLang="en-US" dirty="0"/>
              <a:t> 프로젝트는 상속받음</a:t>
            </a:r>
            <a:endParaRPr lang="en-US" altLang="ko-KR" dirty="0"/>
          </a:p>
          <a:p>
            <a:r>
              <a:rPr lang="ko-KR" altLang="en-US" dirty="0" err="1"/>
              <a:t>메이븐</a:t>
            </a:r>
            <a:r>
              <a:rPr lang="ko-KR" altLang="en-US" dirty="0"/>
              <a:t> 표준 디렉토리 구조와 속성을 정의</a:t>
            </a:r>
            <a:endParaRPr lang="en-US" altLang="ko-KR" dirty="0"/>
          </a:p>
          <a:p>
            <a:r>
              <a:rPr lang="ko-KR" altLang="en-US" dirty="0"/>
              <a:t>기본 빌드 라이프사이클과 플러그인 관리 정보 포함</a:t>
            </a:r>
            <a:endParaRPr lang="en-US" altLang="ko-KR" dirty="0"/>
          </a:p>
          <a:p>
            <a:r>
              <a:rPr lang="en-US" altLang="ko-KR" dirty="0"/>
              <a:t>effective POM</a:t>
            </a:r>
          </a:p>
          <a:p>
            <a:pPr lvl="1"/>
            <a:r>
              <a:rPr lang="ko-KR" altLang="en-US" dirty="0"/>
              <a:t>부모 </a:t>
            </a:r>
            <a:r>
              <a:rPr lang="en-US" altLang="ko-KR" dirty="0"/>
              <a:t>POM, super-POM </a:t>
            </a:r>
            <a:r>
              <a:rPr lang="ko-KR" altLang="en-US" dirty="0"/>
              <a:t>들을 모두 합친 실제 수행되는 </a:t>
            </a:r>
            <a:r>
              <a:rPr lang="en-US" altLang="ko-KR" dirty="0"/>
              <a:t>POM</a:t>
            </a:r>
          </a:p>
          <a:p>
            <a:pPr lvl="1"/>
            <a:r>
              <a:rPr lang="en-US" altLang="ko-KR" dirty="0" err="1"/>
              <a:t>mvn</a:t>
            </a:r>
            <a:r>
              <a:rPr lang="en-US" altLang="ko-KR" dirty="0"/>
              <a:t> </a:t>
            </a:r>
            <a:r>
              <a:rPr lang="en-US" altLang="ko-KR" dirty="0" err="1"/>
              <a:t>help:effective-pom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44" y="4212679"/>
            <a:ext cx="5432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49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effective </a:t>
            </a:r>
            <a:r>
              <a:rPr lang="en-US" altLang="ko-KR" dirty="0" err="1"/>
              <a:t>pom</a:t>
            </a:r>
            <a:r>
              <a:rPr lang="en-US" altLang="ko-KR" dirty="0"/>
              <a:t> </a:t>
            </a:r>
            <a:r>
              <a:rPr lang="ko-KR" altLang="en-US" dirty="0"/>
              <a:t>파일 참고하여 </a:t>
            </a:r>
            <a:r>
              <a:rPr lang="en-US" altLang="ko-KR" dirty="0"/>
              <a:t>pom.xml </a:t>
            </a:r>
            <a:r>
              <a:rPr lang="ko-KR" altLang="en-US" dirty="0"/>
              <a:t>재정의하기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mvn</a:t>
            </a:r>
            <a:r>
              <a:rPr lang="en-US" altLang="ko-KR" dirty="0"/>
              <a:t> </a:t>
            </a:r>
            <a:r>
              <a:rPr lang="en-US" altLang="ko-KR" dirty="0" err="1"/>
              <a:t>help:effective-pom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/>
              <a:t>위 명령어를 통해 </a:t>
            </a:r>
            <a:r>
              <a:rPr lang="en-US" altLang="ko-KR" dirty="0"/>
              <a:t>POM </a:t>
            </a:r>
            <a:r>
              <a:rPr lang="ko-KR" altLang="en-US" dirty="0"/>
              <a:t>파일 분석하기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새로운 프로젝트를 생성한다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기본 </a:t>
            </a:r>
            <a:r>
              <a:rPr lang="ko-KR" altLang="en-US" dirty="0" err="1"/>
              <a:t>소스디렉토리와</a:t>
            </a:r>
            <a:r>
              <a:rPr lang="ko-KR" altLang="en-US" dirty="0"/>
              <a:t> 테스트 소스 디렉토리의 경로를 재정의 해서 </a:t>
            </a:r>
            <a:r>
              <a:rPr lang="en-US" altLang="ko-KR" dirty="0"/>
              <a:t>pom.xml</a:t>
            </a:r>
            <a:r>
              <a:rPr lang="ko-KR" altLang="en-US" dirty="0"/>
              <a:t>을 변경한다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프로젝트의 디렉토리 구조를 변경한다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새롭게 빌드하여 정상적으로 </a:t>
            </a:r>
            <a:r>
              <a:rPr lang="ko-KR" altLang="en-US" dirty="0" err="1"/>
              <a:t>빌드되는</a:t>
            </a:r>
            <a:r>
              <a:rPr lang="ko-KR" altLang="en-US" dirty="0"/>
              <a:t> 것을 확인한다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459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라이프사이클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라이프사이클</a:t>
            </a:r>
            <a:endParaRPr lang="en-US" altLang="ko-KR" dirty="0"/>
          </a:p>
          <a:p>
            <a:pPr lvl="1"/>
            <a:r>
              <a:rPr lang="ko-KR" altLang="en-US" dirty="0"/>
              <a:t>미리 정의하고 있는 빌드 순서</a:t>
            </a:r>
            <a:endParaRPr lang="en-US" altLang="ko-KR" dirty="0"/>
          </a:p>
          <a:p>
            <a:r>
              <a:rPr lang="ko-KR" altLang="en-US" dirty="0" err="1"/>
              <a:t>페이즈</a:t>
            </a:r>
            <a:r>
              <a:rPr lang="en-US" altLang="ko-KR" dirty="0"/>
              <a:t>(phase)</a:t>
            </a:r>
          </a:p>
          <a:p>
            <a:pPr lvl="1"/>
            <a:r>
              <a:rPr lang="ko-KR" altLang="en-US" dirty="0"/>
              <a:t>라이프사이클의 각 빌드 단계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세 가지 </a:t>
            </a:r>
            <a:r>
              <a:rPr lang="en-US" altLang="ko-KR" dirty="0"/>
              <a:t>built-in</a:t>
            </a:r>
            <a:r>
              <a:rPr lang="ko-KR" altLang="en-US" dirty="0"/>
              <a:t> 라이프사이클</a:t>
            </a:r>
            <a:endParaRPr lang="en-US" altLang="ko-KR" dirty="0"/>
          </a:p>
          <a:p>
            <a:pPr lvl="1"/>
            <a:r>
              <a:rPr lang="en-US" altLang="ko-KR" dirty="0"/>
              <a:t>Clean</a:t>
            </a:r>
          </a:p>
          <a:p>
            <a:pPr lvl="1"/>
            <a:r>
              <a:rPr lang="en-US" altLang="ko-KR" dirty="0"/>
              <a:t>Build 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Site</a:t>
            </a:r>
          </a:p>
          <a:p>
            <a:endParaRPr lang="en-US" altLang="ko-KR" dirty="0"/>
          </a:p>
          <a:p>
            <a:r>
              <a:rPr lang="en-US" altLang="ko-KR" dirty="0"/>
              <a:t>Maven</a:t>
            </a:r>
            <a:r>
              <a:rPr lang="ko-KR" altLang="en-US" dirty="0"/>
              <a:t>은 모든 빌드 단위에 대한 </a:t>
            </a:r>
            <a:r>
              <a:rPr lang="en-US" altLang="ko-KR" dirty="0"/>
              <a:t>Lifecycle</a:t>
            </a:r>
            <a:r>
              <a:rPr lang="ko-KR" altLang="en-US" dirty="0"/>
              <a:t>이 예약되어 있어서 개발자가 임의로 변경 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827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세가지 </a:t>
            </a:r>
            <a:r>
              <a:rPr lang="en-US" altLang="ko-KR" dirty="0"/>
              <a:t>built-in </a:t>
            </a:r>
            <a:r>
              <a:rPr lang="ko-KR" altLang="en-US" dirty="0"/>
              <a:t>라이프사이클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" y="1188343"/>
            <a:ext cx="9559915" cy="4968552"/>
          </a:xfrm>
        </p:spPr>
      </p:pic>
    </p:spTree>
    <p:extLst>
      <p:ext uri="{BB962C8B-B14F-4D97-AF65-F5344CB8AC3E}">
        <p14:creationId xmlns:p14="http://schemas.microsoft.com/office/powerpoint/2010/main" val="3247965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기본 라이프사이클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기본 라이프사이클을 활용해 다음 일련의 작업을 수행</a:t>
            </a:r>
            <a:endParaRPr lang="en-US" altLang="ko-KR" dirty="0"/>
          </a:p>
          <a:p>
            <a:pPr lvl="1"/>
            <a:r>
              <a:rPr lang="ko-KR" altLang="en-US" dirty="0"/>
              <a:t>소스코드 컴파일</a:t>
            </a:r>
            <a:endParaRPr lang="en-US" altLang="ko-KR" dirty="0"/>
          </a:p>
          <a:p>
            <a:pPr lvl="1"/>
            <a:r>
              <a:rPr lang="ko-KR" altLang="en-US" dirty="0"/>
              <a:t>테스트</a:t>
            </a:r>
            <a:endParaRPr lang="en-US" altLang="ko-KR" dirty="0"/>
          </a:p>
          <a:p>
            <a:pPr lvl="1"/>
            <a:r>
              <a:rPr lang="ko-KR" altLang="en-US" dirty="0"/>
              <a:t>압축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기본 라이프사이클의 주요 </a:t>
            </a:r>
            <a:r>
              <a:rPr lang="ko-KR" altLang="en-US" dirty="0" err="1"/>
              <a:t>페이즈</a:t>
            </a:r>
            <a:endParaRPr lang="en-US" altLang="ko-KR" dirty="0"/>
          </a:p>
          <a:p>
            <a:pPr lvl="1"/>
            <a:r>
              <a:rPr lang="en-US" altLang="ko-KR" dirty="0"/>
              <a:t>compile   : </a:t>
            </a:r>
            <a:r>
              <a:rPr lang="ko-KR" altLang="en-US" dirty="0"/>
              <a:t>소스코드를 컴파일</a:t>
            </a:r>
            <a:endParaRPr lang="en-US" altLang="ko-KR" dirty="0"/>
          </a:p>
          <a:p>
            <a:pPr lvl="1"/>
            <a:r>
              <a:rPr lang="en-US" altLang="ko-KR" dirty="0"/>
              <a:t>test         : Junit </a:t>
            </a:r>
            <a:r>
              <a:rPr lang="ko-KR" altLang="en-US" dirty="0"/>
              <a:t>등 단위테스트 </a:t>
            </a:r>
            <a:r>
              <a:rPr lang="ko-KR" altLang="en-US" dirty="0" err="1"/>
              <a:t>프레임웍을</a:t>
            </a:r>
            <a:r>
              <a:rPr lang="ko-KR" altLang="en-US" dirty="0"/>
              <a:t> 통해 단위테스트</a:t>
            </a:r>
            <a:endParaRPr lang="en-US" altLang="ko-KR" dirty="0"/>
          </a:p>
          <a:p>
            <a:pPr marL="521528" lvl="1" indent="0">
              <a:buNone/>
            </a:pPr>
            <a:r>
              <a:rPr lang="en-US" altLang="ko-KR" dirty="0"/>
              <a:t>                  </a:t>
            </a:r>
            <a:r>
              <a:rPr lang="ko-KR" altLang="en-US" dirty="0"/>
              <a:t>기본 설정은 단위테스트가 실패하면 빌드 실패</a:t>
            </a:r>
            <a:endParaRPr lang="en-US" altLang="ko-KR" dirty="0"/>
          </a:p>
          <a:p>
            <a:pPr lvl="1"/>
            <a:r>
              <a:rPr lang="en-US" altLang="ko-KR" dirty="0"/>
              <a:t>package   : </a:t>
            </a:r>
            <a:r>
              <a:rPr lang="ko-KR" altLang="en-US" dirty="0"/>
              <a:t>단위테스트가 성공하면 </a:t>
            </a:r>
            <a:r>
              <a:rPr lang="en-US" altLang="ko-KR" dirty="0"/>
              <a:t>pom.xml</a:t>
            </a:r>
            <a:r>
              <a:rPr lang="ko-KR" altLang="en-US" dirty="0"/>
              <a:t>의 </a:t>
            </a:r>
            <a:r>
              <a:rPr lang="en-US" altLang="ko-KR" dirty="0"/>
              <a:t>&lt;packaging/&gt;</a:t>
            </a:r>
          </a:p>
          <a:p>
            <a:pPr marL="521528" lvl="1" indent="0">
              <a:buNone/>
            </a:pPr>
            <a:r>
              <a:rPr lang="en-US" altLang="ko-KR" dirty="0"/>
              <a:t>                  </a:t>
            </a:r>
            <a:r>
              <a:rPr lang="ko-KR" altLang="en-US" dirty="0" err="1"/>
              <a:t>엘레먼트의</a:t>
            </a:r>
            <a:r>
              <a:rPr lang="ko-KR" altLang="en-US" dirty="0"/>
              <a:t> 값</a:t>
            </a:r>
            <a:r>
              <a:rPr lang="en-US" altLang="ko-KR" dirty="0"/>
              <a:t>(jar, war, ear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따라 압축</a:t>
            </a:r>
            <a:endParaRPr lang="en-US" altLang="ko-KR" dirty="0"/>
          </a:p>
          <a:p>
            <a:pPr lvl="1"/>
            <a:r>
              <a:rPr lang="en-US" altLang="ko-KR" dirty="0"/>
              <a:t>install      : </a:t>
            </a:r>
            <a:r>
              <a:rPr lang="ko-KR" altLang="en-US" dirty="0"/>
              <a:t>로컬 저장소에 압축파일 배포</a:t>
            </a:r>
            <a:endParaRPr lang="en-US" altLang="ko-KR" dirty="0"/>
          </a:p>
          <a:p>
            <a:pPr lvl="1"/>
            <a:r>
              <a:rPr lang="en-US" altLang="ko-KR" dirty="0"/>
              <a:t>deploy     : </a:t>
            </a:r>
            <a:r>
              <a:rPr lang="ko-KR" altLang="en-US" dirty="0"/>
              <a:t>원격저장소에 압축파일 배포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페이즈는</a:t>
            </a:r>
            <a:r>
              <a:rPr lang="ko-KR" altLang="en-US" dirty="0"/>
              <a:t> 의존관계를 가짐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346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 : </a:t>
            </a:r>
            <a:r>
              <a:rPr lang="ko-KR" altLang="en-US" dirty="0" err="1"/>
              <a:t>메이븐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라이프사이클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커맨드 창을 연다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새로운 프로젝트를 생성한다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pom.xml </a:t>
            </a:r>
            <a:r>
              <a:rPr lang="ko-KR" altLang="en-US" dirty="0"/>
              <a:t>파일이 있는 디렉토리로 이동한다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다음 명령어를 수행한다</a:t>
            </a:r>
            <a:r>
              <a:rPr lang="en-US" altLang="ko-KR" dirty="0"/>
              <a:t>.</a:t>
            </a:r>
          </a:p>
          <a:p>
            <a:pPr marL="978728" lvl="1" indent="-457200">
              <a:buFont typeface="+mj-lt"/>
              <a:buAutoNum type="arabicPeriod"/>
            </a:pPr>
            <a:r>
              <a:rPr lang="en-US" altLang="ko-KR" b="1" dirty="0" err="1">
                <a:latin typeface="Consolas" panose="020B0609020204030204" pitchFamily="49" charset="0"/>
              </a:rPr>
              <a:t>mvn</a:t>
            </a:r>
            <a:r>
              <a:rPr lang="en-US" altLang="ko-KR" b="1" dirty="0">
                <a:latin typeface="Consolas" panose="020B0609020204030204" pitchFamily="49" charset="0"/>
              </a:rPr>
              <a:t> compile</a:t>
            </a:r>
          </a:p>
          <a:p>
            <a:pPr marL="978728" lvl="1" indent="-457200">
              <a:buFont typeface="+mj-lt"/>
              <a:buAutoNum type="arabicPeriod"/>
            </a:pPr>
            <a:r>
              <a:rPr lang="en-US" altLang="ko-KR" b="1" dirty="0" err="1">
                <a:latin typeface="Consolas" panose="020B0609020204030204" pitchFamily="49" charset="0"/>
              </a:rPr>
              <a:t>mvn</a:t>
            </a:r>
            <a:r>
              <a:rPr lang="en-US" altLang="ko-KR" b="1" dirty="0">
                <a:latin typeface="Consolas" panose="020B0609020204030204" pitchFamily="49" charset="0"/>
              </a:rPr>
              <a:t> test</a:t>
            </a:r>
          </a:p>
          <a:p>
            <a:pPr marL="978728" lvl="1" indent="-457200">
              <a:buFont typeface="+mj-lt"/>
              <a:buAutoNum type="arabicPeriod"/>
            </a:pPr>
            <a:r>
              <a:rPr lang="en-US" altLang="ko-KR" b="1" dirty="0" err="1">
                <a:latin typeface="Consolas" panose="020B0609020204030204" pitchFamily="49" charset="0"/>
              </a:rPr>
              <a:t>mvn</a:t>
            </a:r>
            <a:r>
              <a:rPr lang="en-US" altLang="ko-KR" b="1" dirty="0">
                <a:latin typeface="Consolas" panose="020B0609020204030204" pitchFamily="49" charset="0"/>
              </a:rPr>
              <a:t> package</a:t>
            </a:r>
          </a:p>
          <a:p>
            <a:pPr marL="978728" lvl="1" indent="-457200">
              <a:buFont typeface="+mj-lt"/>
              <a:buAutoNum type="arabicPeriod"/>
            </a:pPr>
            <a:r>
              <a:rPr lang="en-US" altLang="ko-KR" b="1" dirty="0" err="1">
                <a:latin typeface="Consolas" panose="020B0609020204030204" pitchFamily="49" charset="0"/>
              </a:rPr>
              <a:t>mvn</a:t>
            </a:r>
            <a:r>
              <a:rPr lang="en-US" altLang="ko-KR" b="1" dirty="0">
                <a:latin typeface="Consolas" panose="020B0609020204030204" pitchFamily="49" charset="0"/>
              </a:rPr>
              <a:t> install</a:t>
            </a:r>
          </a:p>
          <a:p>
            <a:pPr marL="978728" lvl="1" indent="-457200">
              <a:buFont typeface="+mj-lt"/>
              <a:buAutoNum type="arabicPeriod"/>
            </a:pPr>
            <a:r>
              <a:rPr lang="en-US" altLang="ko-KR" b="1" dirty="0" err="1">
                <a:latin typeface="Consolas" panose="020B0609020204030204" pitchFamily="49" charset="0"/>
              </a:rPr>
              <a:t>mvn</a:t>
            </a:r>
            <a:r>
              <a:rPr lang="en-US" altLang="ko-KR" b="1" dirty="0">
                <a:latin typeface="Consolas" panose="020B0609020204030204" pitchFamily="49" charset="0"/>
              </a:rPr>
              <a:t> deploy</a:t>
            </a:r>
          </a:p>
          <a:p>
            <a:pPr marL="978728" lvl="1" indent="-45720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위의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Phase </a:t>
            </a:r>
            <a:r>
              <a:rPr lang="ko-KR" altLang="en-US" dirty="0"/>
              <a:t>수행 후 디렉토리를 확인한다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14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메이븐 디폴트 라이프사이클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116335"/>
            <a:ext cx="720080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6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clean</a:t>
            </a:r>
            <a:r>
              <a:rPr lang="ko-KR" altLang="en-US" dirty="0"/>
              <a:t> 라이프사이클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clean </a:t>
            </a:r>
            <a:r>
              <a:rPr lang="ko-KR" altLang="en-US" dirty="0" err="1"/>
              <a:t>페이즈를</a:t>
            </a:r>
            <a:r>
              <a:rPr lang="ko-KR" altLang="en-US" dirty="0"/>
              <a:t> 이용하여 실행</a:t>
            </a:r>
            <a:endParaRPr lang="en-US" altLang="ko-KR" dirty="0"/>
          </a:p>
          <a:p>
            <a:pPr lvl="1"/>
            <a:r>
              <a:rPr lang="ko-KR" altLang="en-US" dirty="0" err="1"/>
              <a:t>메이븐</a:t>
            </a:r>
            <a:r>
              <a:rPr lang="ko-KR" altLang="en-US" dirty="0"/>
              <a:t> 빌드를 통해서 생성된 모든 산출물을 삭제</a:t>
            </a:r>
            <a:endParaRPr lang="en-US" altLang="ko-KR" dirty="0"/>
          </a:p>
          <a:p>
            <a:pPr lvl="1"/>
            <a:r>
              <a:rPr lang="ko-KR" altLang="en-US" dirty="0"/>
              <a:t>실제로 </a:t>
            </a:r>
            <a:r>
              <a:rPr lang="en-US" altLang="ko-KR" dirty="0"/>
              <a:t>target </a:t>
            </a:r>
            <a:r>
              <a:rPr lang="ko-KR" altLang="en-US" dirty="0"/>
              <a:t>디렉토리를 삭제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49" y="2646248"/>
            <a:ext cx="3508835" cy="369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8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50155" y="1620390"/>
            <a:ext cx="2448273" cy="216025"/>
            <a:chOff x="450155" y="396254"/>
            <a:chExt cx="2448273" cy="216025"/>
          </a:xfrm>
        </p:grpSpPr>
        <p:sp>
          <p:nvSpPr>
            <p:cNvPr id="8" name="직사각형 7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학습지식 개요</a:t>
              </a:r>
              <a:r>
                <a:rPr kumimoji="0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/</a:t>
              </a:r>
              <a:r>
                <a:rPr kumimoji="0" lang="ko-KR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요점</a:t>
              </a: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</a:endParaRPr>
            </a:p>
          </p:txBody>
        </p:sp>
        <p:pic>
          <p:nvPicPr>
            <p:cNvPr id="16" name="그림 15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50156" y="3276574"/>
            <a:ext cx="2448273" cy="216025"/>
            <a:chOff x="450155" y="396254"/>
            <a:chExt cx="2448273" cy="216025"/>
          </a:xfrm>
        </p:grpSpPr>
        <p:sp>
          <p:nvSpPr>
            <p:cNvPr id="22" name="직사각형 21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실습 예제 및 수행가이드</a:t>
              </a:r>
            </a:p>
          </p:txBody>
        </p:sp>
        <p:pic>
          <p:nvPicPr>
            <p:cNvPr id="23" name="그림 22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306140" y="7092999"/>
            <a:ext cx="100091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45"/>
          <p:cNvGrpSpPr/>
          <p:nvPr/>
        </p:nvGrpSpPr>
        <p:grpSpPr>
          <a:xfrm>
            <a:off x="306140" y="324247"/>
            <a:ext cx="10009112" cy="864096"/>
            <a:chOff x="1352600" y="1497929"/>
            <a:chExt cx="3240360" cy="130871"/>
          </a:xfrm>
        </p:grpSpPr>
        <p:sp>
          <p:nvSpPr>
            <p:cNvPr id="14" name="직사각형 13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52600" y="1497929"/>
              <a:ext cx="1981515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22164" y="540271"/>
            <a:ext cx="446449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latinLnBrk="0"/>
            <a:r>
              <a:rPr lang="ko-KR" altLang="en-US" sz="2000" kern="0" dirty="0">
                <a:solidFill>
                  <a:schemeClr val="bg1"/>
                </a:solidFill>
                <a:ea typeface="HY수평선B" pitchFamily="18" charset="-127"/>
              </a:rPr>
              <a:t>빌드 툴과 </a:t>
            </a:r>
            <a:r>
              <a:rPr lang="ko-KR" altLang="en-US" sz="2000" kern="0" dirty="0" err="1">
                <a:solidFill>
                  <a:schemeClr val="bg1"/>
                </a:solidFill>
                <a:ea typeface="HY수평선B" pitchFamily="18" charset="-127"/>
              </a:rPr>
              <a:t>메이븐</a:t>
            </a:r>
            <a:r>
              <a:rPr lang="ko-KR" altLang="en-US" sz="2000" kern="0" dirty="0">
                <a:solidFill>
                  <a:schemeClr val="bg1"/>
                </a:solidFill>
                <a:ea typeface="HY수평선B" pitchFamily="18" charset="-127"/>
              </a:rPr>
              <a:t> 개요 및 설치</a:t>
            </a:r>
            <a:endParaRPr kumimoji="0" lang="ko-KR" altLang="en-US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HY수평선B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70836" y="396255"/>
            <a:ext cx="30243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효율적 개발환경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메이븐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설치 및 검증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템플릿 프로젝트 생성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172" y="1980431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dirty="0"/>
              <a:t>빌드 환경과 </a:t>
            </a:r>
            <a:r>
              <a:rPr lang="ko-KR" altLang="ko-KR" sz="1800" dirty="0" err="1"/>
              <a:t>빌드툴의</a:t>
            </a:r>
            <a:r>
              <a:rPr lang="ko-KR" altLang="ko-KR" sz="1800" dirty="0"/>
              <a:t> 적용에 대해 이해하고 </a:t>
            </a:r>
            <a:r>
              <a:rPr lang="ko-KR" altLang="ko-KR" sz="1800" dirty="0" err="1"/>
              <a:t>메이븐을</a:t>
            </a:r>
            <a:r>
              <a:rPr lang="ko-KR" altLang="ko-KR" sz="1800" dirty="0"/>
              <a:t> 설치</a:t>
            </a:r>
            <a:r>
              <a:rPr lang="en-US" altLang="ko-KR" sz="1800" dirty="0"/>
              <a:t>/</a:t>
            </a:r>
            <a:r>
              <a:rPr lang="ko-KR" altLang="ko-KR" sz="1800" dirty="0"/>
              <a:t>검증 합니다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 </a:t>
            </a:r>
            <a:endParaRPr lang="ko-KR" alt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594172" y="363835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- </a:t>
            </a:r>
            <a:r>
              <a:rPr lang="ko-KR" altLang="en-US" sz="1800" dirty="0" err="1"/>
              <a:t>메이븐</a:t>
            </a:r>
            <a:r>
              <a:rPr lang="ko-KR" altLang="en-US" sz="1800" dirty="0"/>
              <a:t> 설치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템플릿 프로젝트 생성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94285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 : </a:t>
            </a:r>
            <a:r>
              <a:rPr lang="ko-KR" altLang="en-US" dirty="0" err="1"/>
              <a:t>메이븐</a:t>
            </a:r>
            <a:r>
              <a:rPr lang="ko-KR" altLang="en-US" dirty="0"/>
              <a:t> </a:t>
            </a:r>
            <a:r>
              <a:rPr lang="en-US" altLang="ko-KR" dirty="0"/>
              <a:t>clean </a:t>
            </a:r>
            <a:r>
              <a:rPr lang="ko-KR" altLang="en-US" dirty="0"/>
              <a:t>라이프사이클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커맨드 창을 연다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새로운 프로젝트를 생성한다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pom.xml </a:t>
            </a:r>
            <a:r>
              <a:rPr lang="ko-KR" altLang="en-US" dirty="0"/>
              <a:t>파일이 있는 디렉토리로 이동한다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다음 명령어를 수행한다</a:t>
            </a:r>
            <a:r>
              <a:rPr lang="en-US" altLang="ko-KR" dirty="0"/>
              <a:t>.</a:t>
            </a:r>
          </a:p>
          <a:p>
            <a:pPr marL="978728" lvl="1" indent="-457200">
              <a:buFont typeface="+mj-lt"/>
              <a:buAutoNum type="arabicPeriod"/>
            </a:pPr>
            <a:r>
              <a:rPr lang="en-US" altLang="ko-KR" b="1" dirty="0" err="1">
                <a:latin typeface="Consolas" panose="020B0609020204030204" pitchFamily="49" charset="0"/>
              </a:rPr>
              <a:t>mvn</a:t>
            </a:r>
            <a:r>
              <a:rPr lang="en-US" altLang="ko-KR" b="1" dirty="0">
                <a:latin typeface="Consolas" panose="020B0609020204030204" pitchFamily="49" charset="0"/>
              </a:rPr>
              <a:t> package</a:t>
            </a:r>
          </a:p>
          <a:p>
            <a:pPr marL="978728" lvl="1" indent="-45720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디렉토리를 확인하여 산출물</a:t>
            </a:r>
            <a:r>
              <a:rPr lang="en-US" altLang="ko-KR" dirty="0"/>
              <a:t>(artifact)</a:t>
            </a:r>
            <a:r>
              <a:rPr lang="ko-KR" altLang="en-US" dirty="0"/>
              <a:t>이 생성된 것을 확인한다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clean </a:t>
            </a:r>
            <a:r>
              <a:rPr lang="ko-KR" altLang="en-US" dirty="0" err="1"/>
              <a:t>페이즈를</a:t>
            </a:r>
            <a:r>
              <a:rPr lang="ko-KR" altLang="en-US" dirty="0"/>
              <a:t> 수행한다</a:t>
            </a:r>
            <a:r>
              <a:rPr lang="en-US" altLang="ko-KR" dirty="0"/>
              <a:t>.</a:t>
            </a:r>
          </a:p>
          <a:p>
            <a:pPr marL="970687" lvl="1" indent="-514350">
              <a:buFont typeface="+mj-lt"/>
              <a:buAutoNum type="arabicPeriod"/>
            </a:pPr>
            <a:r>
              <a:rPr lang="en-US" altLang="ko-KR" dirty="0" err="1"/>
              <a:t>mvn</a:t>
            </a:r>
            <a:r>
              <a:rPr lang="en-US" altLang="ko-KR" dirty="0"/>
              <a:t> clean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삭제된 디렉토리를</a:t>
            </a:r>
            <a:r>
              <a:rPr lang="en-US" altLang="ko-KR" dirty="0"/>
              <a:t>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628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site</a:t>
            </a:r>
            <a:r>
              <a:rPr lang="ko-KR" altLang="en-US" dirty="0"/>
              <a:t> 라이프사이클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34670" y="1014621"/>
            <a:ext cx="9624060" cy="2621994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site </a:t>
            </a:r>
            <a:r>
              <a:rPr lang="ko-KR" altLang="en-US" dirty="0" err="1"/>
              <a:t>페이즈</a:t>
            </a:r>
            <a:endParaRPr lang="en-US" altLang="ko-KR" dirty="0"/>
          </a:p>
          <a:p>
            <a:pPr lvl="1"/>
            <a:r>
              <a:rPr lang="ko-KR" altLang="en-US" dirty="0" err="1"/>
              <a:t>메이븐</a:t>
            </a:r>
            <a:r>
              <a:rPr lang="ko-KR" altLang="en-US" dirty="0"/>
              <a:t> 설정파일의 정보를 활용하여 프로젝트에 대한 문서사이트를 생성</a:t>
            </a:r>
            <a:endParaRPr lang="en-US" altLang="ko-KR" dirty="0"/>
          </a:p>
          <a:p>
            <a:pPr lvl="1"/>
            <a:r>
              <a:rPr lang="en-US" altLang="ko-KR" dirty="0" err="1"/>
              <a:t>mvn</a:t>
            </a:r>
            <a:r>
              <a:rPr lang="en-US" altLang="ko-KR" dirty="0"/>
              <a:t> site </a:t>
            </a:r>
            <a:r>
              <a:rPr lang="ko-KR" altLang="en-US" dirty="0"/>
              <a:t>를 실행하여 </a:t>
            </a:r>
            <a:r>
              <a:rPr lang="en-US" altLang="ko-KR" dirty="0"/>
              <a:t>target/site </a:t>
            </a:r>
            <a:r>
              <a:rPr lang="ko-KR" altLang="en-US" dirty="0"/>
              <a:t>디렉토리에 문서사이트를 생성</a:t>
            </a:r>
            <a:endParaRPr lang="en-US" altLang="ko-KR" dirty="0"/>
          </a:p>
          <a:p>
            <a:r>
              <a:rPr lang="en-US" altLang="ko-KR" dirty="0"/>
              <a:t>site-deploy </a:t>
            </a:r>
            <a:r>
              <a:rPr lang="ko-KR" altLang="en-US" dirty="0" err="1"/>
              <a:t>페이즈</a:t>
            </a:r>
            <a:endParaRPr lang="en-US" altLang="ko-KR" dirty="0"/>
          </a:p>
          <a:p>
            <a:pPr lvl="1"/>
            <a:r>
              <a:rPr lang="ko-KR" altLang="en-US" dirty="0"/>
              <a:t>생성한 문서사이트를 설정된 서버에 배포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32" y="3636615"/>
            <a:ext cx="5616624" cy="30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21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 : </a:t>
            </a:r>
            <a:r>
              <a:rPr lang="ko-KR" altLang="en-US" dirty="0" err="1"/>
              <a:t>메이븐</a:t>
            </a:r>
            <a:r>
              <a:rPr lang="ko-KR" altLang="en-US" dirty="0"/>
              <a:t> </a:t>
            </a:r>
            <a:r>
              <a:rPr lang="en-US" altLang="ko-KR" dirty="0"/>
              <a:t>site </a:t>
            </a:r>
            <a:r>
              <a:rPr lang="ko-KR" altLang="en-US" dirty="0"/>
              <a:t>라이프사이클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커맨드 창을 연다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새로운 프로젝트를 생성한다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pom.xml </a:t>
            </a:r>
            <a:r>
              <a:rPr lang="ko-KR" altLang="en-US" dirty="0"/>
              <a:t>파일이 있는 디렉토리로 이동한다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다음 명령어를 수행한다</a:t>
            </a:r>
            <a:r>
              <a:rPr lang="en-US" altLang="ko-KR" dirty="0"/>
              <a:t>.</a:t>
            </a:r>
          </a:p>
          <a:p>
            <a:pPr marL="978728" lvl="1" indent="-457200">
              <a:buFont typeface="+mj-lt"/>
              <a:buAutoNum type="arabicPeriod"/>
            </a:pPr>
            <a:r>
              <a:rPr lang="en-US" altLang="ko-KR" b="1" dirty="0" err="1">
                <a:latin typeface="Consolas" panose="020B0609020204030204" pitchFamily="49" charset="0"/>
              </a:rPr>
              <a:t>mvn</a:t>
            </a:r>
            <a:r>
              <a:rPr lang="en-US" altLang="ko-KR" b="1" dirty="0">
                <a:latin typeface="Consolas" panose="020B0609020204030204" pitchFamily="49" charset="0"/>
              </a:rPr>
              <a:t> site</a:t>
            </a:r>
          </a:p>
          <a:p>
            <a:pPr marL="978728" lvl="1" indent="-45720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target/site </a:t>
            </a:r>
            <a:r>
              <a:rPr lang="ko-KR" altLang="en-US" dirty="0"/>
              <a:t>디렉토리가 생성된 것을 확인한다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target/site/index.html </a:t>
            </a:r>
            <a:r>
              <a:rPr lang="ko-KR" altLang="en-US" dirty="0"/>
              <a:t>파일을 </a:t>
            </a:r>
            <a:r>
              <a:rPr lang="ko-KR" altLang="en-US" dirty="0" err="1"/>
              <a:t>웹브라우저로</a:t>
            </a:r>
            <a:r>
              <a:rPr lang="ko-KR" altLang="en-US" dirty="0"/>
              <a:t> 확인한다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69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</a:t>
            </a:r>
            <a:r>
              <a:rPr lang="en-US" altLang="ko-KR" dirty="0"/>
              <a:t>: SW </a:t>
            </a:r>
            <a:r>
              <a:rPr lang="ko-KR" altLang="en-US" dirty="0"/>
              <a:t>엔지니어링 테크닉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Software Engineering Technics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94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자동화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86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</a:t>
            </a:r>
            <a:r>
              <a:rPr lang="ko-KR" altLang="en-US" dirty="0" err="1"/>
              <a:t>페이즈</a:t>
            </a:r>
            <a:r>
              <a:rPr lang="en-US" altLang="ko-KR" dirty="0"/>
              <a:t>(phase)</a:t>
            </a:r>
            <a:r>
              <a:rPr lang="ko-KR" altLang="en-US" dirty="0"/>
              <a:t>와 플러그인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메이븐에서</a:t>
            </a:r>
            <a:r>
              <a:rPr lang="ko-KR" altLang="en-US" dirty="0"/>
              <a:t> 제공하는 모든 동작은 플러그인을 기반으로 동작한다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메이븐의</a:t>
            </a:r>
            <a:r>
              <a:rPr lang="ko-KR" altLang="en-US" dirty="0"/>
              <a:t> </a:t>
            </a:r>
            <a:r>
              <a:rPr lang="ko-KR" altLang="en-US" dirty="0" err="1"/>
              <a:t>페이즈</a:t>
            </a:r>
            <a:r>
              <a:rPr lang="ko-KR" altLang="en-US" dirty="0"/>
              <a:t> 또한 플러그인을 통하여 수행된다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메이븐에서</a:t>
            </a:r>
            <a:r>
              <a:rPr lang="ko-KR" altLang="en-US" dirty="0"/>
              <a:t> 활용할 수 있는 플러그인은 다음 두 개의 사이트에서 제공하고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hlinkClick r:id="rId2"/>
              </a:rPr>
              <a:t>http://maven.apache.org/plugins/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http://mojo.codehaus.org/plugins.html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672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</a:t>
            </a:r>
            <a:r>
              <a:rPr lang="ko-KR" altLang="en-US" dirty="0" err="1"/>
              <a:t>페이즈</a:t>
            </a:r>
            <a:r>
              <a:rPr lang="en-US" altLang="ko-KR" dirty="0"/>
              <a:t>(phase)</a:t>
            </a:r>
            <a:r>
              <a:rPr lang="ko-KR" altLang="en-US" dirty="0"/>
              <a:t>와 플러그인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플러그인은 하나의 플러그인에서 여러 작업을 수행할 수 있도록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플러그인에서 실행할 수 있는 각각의 작업을 골</a:t>
            </a:r>
            <a:r>
              <a:rPr lang="en-US" altLang="ko-KR" dirty="0"/>
              <a:t>(goal)</a:t>
            </a:r>
            <a:r>
              <a:rPr lang="ko-KR" altLang="en-US" dirty="0"/>
              <a:t>이라고 정의한다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52" y="3276575"/>
            <a:ext cx="4536504" cy="179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89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페이즈</a:t>
            </a:r>
            <a:r>
              <a:rPr lang="en-US" altLang="ko-KR" dirty="0"/>
              <a:t>(phase)</a:t>
            </a:r>
            <a:r>
              <a:rPr lang="ko-KR" altLang="en-US" dirty="0"/>
              <a:t>와 플러그인의 관계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페이즈</a:t>
            </a:r>
            <a:r>
              <a:rPr lang="en-US" altLang="ko-KR" dirty="0"/>
              <a:t>(phase)</a:t>
            </a:r>
            <a:r>
              <a:rPr lang="ko-KR" altLang="en-US" dirty="0"/>
              <a:t>는 빌드 라이프사이클에서 빌드 단계와 각 단계의 순서만을 정의한다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페이즈가</a:t>
            </a:r>
            <a:r>
              <a:rPr lang="ko-KR" altLang="en-US" dirty="0"/>
              <a:t> 빌드 작업을 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실제 </a:t>
            </a:r>
            <a:r>
              <a:rPr lang="ko-KR" altLang="en-US" dirty="0" err="1"/>
              <a:t>빌드작업은</a:t>
            </a:r>
            <a:r>
              <a:rPr lang="ko-KR" altLang="en-US" dirty="0"/>
              <a:t> 각 </a:t>
            </a:r>
            <a:r>
              <a:rPr lang="ko-KR" altLang="en-US" dirty="0" err="1"/>
              <a:t>페이즈에</a:t>
            </a:r>
            <a:r>
              <a:rPr lang="ko-KR" altLang="en-US" dirty="0"/>
              <a:t> 연결되어는 있는 골이 수행한다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33" y="2916535"/>
            <a:ext cx="8767572" cy="1719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67" y="4636269"/>
            <a:ext cx="4970533" cy="13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16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에코시스템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메이븐은</a:t>
            </a:r>
            <a:r>
              <a:rPr lang="ko-KR" altLang="en-US" dirty="0"/>
              <a:t> 플랫폼</a:t>
            </a:r>
            <a:endParaRPr lang="en-US" altLang="ko-KR" dirty="0"/>
          </a:p>
          <a:p>
            <a:pPr lvl="1"/>
            <a:r>
              <a:rPr lang="ko-KR" altLang="en-US" dirty="0" err="1"/>
              <a:t>메이븐</a:t>
            </a:r>
            <a:r>
              <a:rPr lang="ko-KR" altLang="en-US" dirty="0"/>
              <a:t> 홀로 할 수 있는 건 없음</a:t>
            </a:r>
            <a:endParaRPr lang="en-US" altLang="ko-KR" dirty="0"/>
          </a:p>
          <a:p>
            <a:r>
              <a:rPr lang="ko-KR" altLang="en-US" dirty="0"/>
              <a:t>다양한 툴</a:t>
            </a:r>
            <a:r>
              <a:rPr lang="en-US" altLang="ko-KR" dirty="0"/>
              <a:t>(</a:t>
            </a:r>
            <a:r>
              <a:rPr lang="ko-KR" altLang="en-US" dirty="0"/>
              <a:t>플러그인</a:t>
            </a:r>
            <a:r>
              <a:rPr lang="en-US" altLang="ko-KR" dirty="0"/>
              <a:t>)</a:t>
            </a:r>
            <a:r>
              <a:rPr lang="ko-KR" altLang="en-US" dirty="0"/>
              <a:t>을 사용하여 기능 확장</a:t>
            </a:r>
            <a:endParaRPr lang="en-US" altLang="ko-KR" dirty="0"/>
          </a:p>
          <a:p>
            <a:pPr lvl="1"/>
            <a:r>
              <a:rPr lang="ko-KR" altLang="en-US" dirty="0"/>
              <a:t>수많은 플러그인 현재 사용 가능</a:t>
            </a:r>
            <a:endParaRPr lang="en-US" altLang="ko-KR" dirty="0"/>
          </a:p>
          <a:p>
            <a:pPr lvl="1"/>
            <a:r>
              <a:rPr lang="ko-KR" altLang="en-US" dirty="0"/>
              <a:t>직접 플러그인을 개발하여 사용하는 것도 지원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763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en-US" altLang="ko-KR" dirty="0"/>
              <a:t> </a:t>
            </a:r>
            <a:r>
              <a:rPr lang="ko-KR" altLang="en-US" dirty="0"/>
              <a:t>기본 명령어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MAVEN_HOME/bin </a:t>
            </a:r>
            <a:r>
              <a:rPr lang="ko-KR" altLang="en-US" dirty="0"/>
              <a:t>디렉토리의 </a:t>
            </a:r>
            <a:r>
              <a:rPr lang="en-US" altLang="ko-KR" dirty="0"/>
              <a:t>mvn.bat(</a:t>
            </a:r>
            <a:r>
              <a:rPr lang="ko-KR" altLang="en-US" dirty="0"/>
              <a:t>윈도우 기준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mvn</a:t>
            </a:r>
            <a:r>
              <a:rPr lang="en-US" altLang="ko-KR" dirty="0"/>
              <a:t> [options] [&lt;goal(s)&gt;] [&lt;phase(s)&gt;]</a:t>
            </a:r>
          </a:p>
          <a:p>
            <a:pPr lvl="1"/>
            <a:r>
              <a:rPr lang="en-US" altLang="ko-KR" dirty="0" err="1"/>
              <a:t>mvn</a:t>
            </a:r>
            <a:r>
              <a:rPr lang="en-US" altLang="ko-KR" dirty="0"/>
              <a:t> clean test:</a:t>
            </a:r>
          </a:p>
          <a:p>
            <a:pPr lvl="1"/>
            <a:r>
              <a:rPr lang="en-US" altLang="ko-KR" dirty="0" err="1"/>
              <a:t>mvn</a:t>
            </a:r>
            <a:r>
              <a:rPr lang="en-US" altLang="ko-KR" dirty="0"/>
              <a:t> clean </a:t>
            </a:r>
            <a:r>
              <a:rPr lang="en-US" altLang="ko-KR" dirty="0" err="1"/>
              <a:t>compiler:compile</a:t>
            </a:r>
            <a:endParaRPr lang="en-US" altLang="ko-KR" dirty="0"/>
          </a:p>
          <a:p>
            <a:pPr lvl="1"/>
            <a:r>
              <a:rPr lang="en-US" altLang="ko-KR" dirty="0" err="1"/>
              <a:t>mvn</a:t>
            </a:r>
            <a:r>
              <a:rPr lang="en-US" altLang="ko-KR" dirty="0"/>
              <a:t> –</a:t>
            </a:r>
            <a:r>
              <a:rPr lang="en-US" altLang="ko-KR" dirty="0" err="1"/>
              <a:t>Dmaven.test.skip</a:t>
            </a:r>
            <a:r>
              <a:rPr lang="en-US" altLang="ko-KR" dirty="0"/>
              <a:t>=true 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4356695"/>
            <a:ext cx="5688632" cy="14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 : Apache Maven </a:t>
            </a:r>
            <a:r>
              <a:rPr lang="ko-KR" altLang="en-US" dirty="0"/>
              <a:t>기본</a:t>
            </a:r>
            <a:endParaRPr lang="en-US" altLang="ko-KR" dirty="0"/>
          </a:p>
          <a:p>
            <a:pPr lvl="1"/>
            <a:r>
              <a:rPr lang="ko-KR" altLang="en-US" sz="1900" dirty="0"/>
              <a:t>빌드 툴 개요</a:t>
            </a:r>
            <a:endParaRPr lang="en-US" altLang="ko-KR" sz="1900" dirty="0"/>
          </a:p>
          <a:p>
            <a:pPr lvl="1"/>
            <a:r>
              <a:rPr lang="ko-KR" altLang="en-US" sz="1900" dirty="0" err="1"/>
              <a:t>메이븐</a:t>
            </a:r>
            <a:r>
              <a:rPr lang="ko-KR" altLang="en-US" sz="1900" dirty="0"/>
              <a:t> 설치</a:t>
            </a:r>
            <a:endParaRPr lang="en-US" altLang="ko-KR" sz="1900" dirty="0"/>
          </a:p>
          <a:p>
            <a:pPr lvl="1"/>
            <a:r>
              <a:rPr lang="ko-KR" altLang="en-US" sz="1900" dirty="0"/>
              <a:t>빌드 라이프 사이클과 </a:t>
            </a:r>
            <a:r>
              <a:rPr lang="en-US" altLang="ko-KR" sz="1900" dirty="0"/>
              <a:t>POM </a:t>
            </a:r>
            <a:r>
              <a:rPr lang="ko-KR" altLang="en-US" sz="1900" dirty="0"/>
              <a:t>파일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장 </a:t>
            </a:r>
            <a:r>
              <a:rPr lang="en-US" altLang="ko-KR" dirty="0"/>
              <a:t>: Software Engineering </a:t>
            </a:r>
            <a:r>
              <a:rPr lang="ko-KR" altLang="en-US" dirty="0"/>
              <a:t>테크닉</a:t>
            </a:r>
            <a:endParaRPr lang="en-US" altLang="ko-KR" dirty="0"/>
          </a:p>
          <a:p>
            <a:pPr lvl="1"/>
            <a:r>
              <a:rPr lang="ko-KR" altLang="en-US" sz="1900" dirty="0"/>
              <a:t>빌드 자동화</a:t>
            </a:r>
            <a:endParaRPr lang="en-US" altLang="ko-KR" sz="1900" dirty="0"/>
          </a:p>
          <a:p>
            <a:pPr lvl="1"/>
            <a:r>
              <a:rPr lang="ko-KR" altLang="en-US" sz="1900" dirty="0"/>
              <a:t>프로젝트 모듈화</a:t>
            </a:r>
            <a:endParaRPr lang="en-US" altLang="ko-KR" sz="1900" dirty="0"/>
          </a:p>
          <a:p>
            <a:pPr lvl="1"/>
            <a:r>
              <a:rPr lang="ko-KR" altLang="en-US" sz="1900" dirty="0"/>
              <a:t>의존 라이브러리 관리</a:t>
            </a:r>
            <a:endParaRPr lang="en-US" altLang="ko-KR" sz="1900" dirty="0"/>
          </a:p>
          <a:p>
            <a:pPr lvl="1"/>
            <a:r>
              <a:rPr lang="ko-KR" altLang="en-US" sz="1900" dirty="0" err="1"/>
              <a:t>디플로이</a:t>
            </a:r>
            <a:r>
              <a:rPr lang="ko-KR" altLang="en-US" sz="1900" dirty="0"/>
              <a:t> 자동화</a:t>
            </a:r>
            <a:endParaRPr lang="en-US" altLang="ko-KR" sz="1900" dirty="0"/>
          </a:p>
          <a:p>
            <a:pPr lvl="1"/>
            <a:r>
              <a:rPr lang="ko-KR" altLang="en-US" sz="1900" dirty="0"/>
              <a:t>프로파일</a:t>
            </a:r>
            <a:endParaRPr lang="en-US" altLang="ko-KR" sz="1900" dirty="0"/>
          </a:p>
          <a:p>
            <a:pPr lvl="1"/>
            <a:r>
              <a:rPr lang="ko-KR" altLang="en-US" sz="1900" dirty="0"/>
              <a:t>코드 커버리지 리포팅</a:t>
            </a:r>
            <a:endParaRPr lang="en-US" altLang="ko-KR" sz="1900" dirty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애자일 팀 협업</a:t>
            </a:r>
            <a:endParaRPr lang="en-US" altLang="ko-KR" dirty="0"/>
          </a:p>
          <a:p>
            <a:pPr lvl="1"/>
            <a:r>
              <a:rPr lang="ko-KR" altLang="en-US" sz="1800" dirty="0"/>
              <a:t>사내 저장소 설정</a:t>
            </a:r>
            <a:endParaRPr lang="en-US" altLang="ko-KR" sz="1800" dirty="0"/>
          </a:p>
          <a:p>
            <a:pPr lvl="1"/>
            <a:r>
              <a:rPr lang="en-US" altLang="ko-KR" sz="1800" dirty="0"/>
              <a:t>Jenkins </a:t>
            </a:r>
            <a:r>
              <a:rPr lang="ko-KR" altLang="en-US" sz="1800" dirty="0"/>
              <a:t>활용 </a:t>
            </a:r>
            <a:r>
              <a:rPr lang="en-US" altLang="ko-KR" sz="1800" dirty="0"/>
              <a:t>CI/CD </a:t>
            </a:r>
            <a:r>
              <a:rPr lang="ko-KR" altLang="en-US" sz="1800" dirty="0"/>
              <a:t>수행</a:t>
            </a:r>
            <a:endParaRPr lang="en-US" altLang="ko-KR" sz="1800" dirty="0"/>
          </a:p>
          <a:p>
            <a:pPr lvl="1"/>
            <a:r>
              <a:rPr lang="en-US" altLang="ko-KR" sz="1800" dirty="0"/>
              <a:t>SVN </a:t>
            </a:r>
            <a:r>
              <a:rPr lang="ko-KR" altLang="en-US" sz="1800" dirty="0"/>
              <a:t>활용 소스코드 관리</a:t>
            </a:r>
            <a:endParaRPr lang="en-US" altLang="ko-KR" sz="1800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820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기본 </a:t>
            </a:r>
            <a:r>
              <a:rPr lang="ko-KR" altLang="en-US" dirty="0" err="1"/>
              <a:t>페이즈와</a:t>
            </a:r>
            <a:r>
              <a:rPr lang="ko-KR" altLang="en-US" dirty="0"/>
              <a:t> 플러그인과의 관계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8" y="1188343"/>
            <a:ext cx="9188032" cy="5328592"/>
          </a:xfrm>
        </p:spPr>
      </p:pic>
    </p:spTree>
    <p:extLst>
      <p:ext uri="{BB962C8B-B14F-4D97-AF65-F5344CB8AC3E}">
        <p14:creationId xmlns:p14="http://schemas.microsoft.com/office/powerpoint/2010/main" val="1689253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 : </a:t>
            </a:r>
            <a:r>
              <a:rPr lang="ko-KR" altLang="en-US" dirty="0" err="1"/>
              <a:t>메이븐</a:t>
            </a:r>
            <a:r>
              <a:rPr lang="ko-KR" altLang="en-US" dirty="0"/>
              <a:t> 프로젝트 이클립스로 </a:t>
            </a:r>
            <a:r>
              <a:rPr lang="ko-KR" altLang="en-US" dirty="0" err="1"/>
              <a:t>임포트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70" y="1014413"/>
            <a:ext cx="7481460" cy="57404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16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50155" y="1620390"/>
            <a:ext cx="2448273" cy="216025"/>
            <a:chOff x="450155" y="396254"/>
            <a:chExt cx="2448273" cy="216025"/>
          </a:xfrm>
        </p:grpSpPr>
        <p:sp>
          <p:nvSpPr>
            <p:cNvPr id="8" name="직사각형 7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학습지식 개요</a:t>
              </a:r>
              <a:r>
                <a:rPr kumimoji="0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/</a:t>
              </a:r>
              <a:r>
                <a:rPr kumimoji="0" lang="ko-KR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요점</a:t>
              </a: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</a:endParaRPr>
            </a:p>
          </p:txBody>
        </p:sp>
        <p:pic>
          <p:nvPicPr>
            <p:cNvPr id="16" name="그림 15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50156" y="3276574"/>
            <a:ext cx="2448273" cy="216025"/>
            <a:chOff x="450155" y="396254"/>
            <a:chExt cx="2448273" cy="216025"/>
          </a:xfrm>
        </p:grpSpPr>
        <p:sp>
          <p:nvSpPr>
            <p:cNvPr id="22" name="직사각형 21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실습 예제 및 수행가이드</a:t>
              </a:r>
            </a:p>
          </p:txBody>
        </p:sp>
        <p:pic>
          <p:nvPicPr>
            <p:cNvPr id="23" name="그림 22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306140" y="7092999"/>
            <a:ext cx="100091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45"/>
          <p:cNvGrpSpPr/>
          <p:nvPr/>
        </p:nvGrpSpPr>
        <p:grpSpPr>
          <a:xfrm>
            <a:off x="297855" y="239230"/>
            <a:ext cx="10009112" cy="864096"/>
            <a:chOff x="1352600" y="1497929"/>
            <a:chExt cx="3240360" cy="130871"/>
          </a:xfrm>
        </p:grpSpPr>
        <p:sp>
          <p:nvSpPr>
            <p:cNvPr id="14" name="직사각형 13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52600" y="1497929"/>
              <a:ext cx="1981515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22164" y="540271"/>
            <a:ext cx="446449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HY수평선B" pitchFamily="18" charset="-127"/>
              </a:rPr>
              <a:t>메이븐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HY수평선B" pitchFamily="18" charset="-127"/>
              </a:rPr>
              <a:t> 의존 라이브러리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70836" y="324247"/>
            <a:ext cx="30243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메이즌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의존 라이브러리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이클립스 연동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모듈화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172" y="1980431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latinLnBrk="0"/>
            <a:r>
              <a:rPr lang="ko-KR" altLang="en-US" sz="1800" kern="0" dirty="0" err="1">
                <a:solidFill>
                  <a:sysClr val="windowText" lastClr="000000"/>
                </a:solidFill>
              </a:rPr>
              <a:t>메이븐의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 핵심 기능 중 하나인 의존 라이브러리 관리 원리를 이해하고 실제 적용 가능 하다</a:t>
            </a:r>
            <a:r>
              <a:rPr lang="en-US" altLang="ko-KR" sz="1800" kern="0" dirty="0">
                <a:solidFill>
                  <a:sysClr val="windowText" lastClr="000000"/>
                </a:solidFill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172" y="363835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latinLnBrk="0"/>
            <a:r>
              <a:rPr lang="en-US" altLang="ko-KR" sz="1800" kern="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의존라이브러리 설정</a:t>
            </a:r>
          </a:p>
          <a:p>
            <a:pPr lvl="0" defTabSz="914400" latinLnBrk="0"/>
            <a:r>
              <a:rPr lang="en-US" altLang="ko-KR" sz="1800" kern="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이클립스를 통한 </a:t>
            </a:r>
            <a:r>
              <a:rPr lang="ko-KR" altLang="en-US" sz="1800" kern="0" dirty="0" err="1">
                <a:solidFill>
                  <a:sysClr val="windowText" lastClr="000000"/>
                </a:solidFill>
              </a:rPr>
              <a:t>메이븐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3527660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</a:t>
            </a:r>
            <a:r>
              <a:rPr lang="ko-KR" altLang="en-US" dirty="0"/>
              <a:t>모듈화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62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모듈화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014620"/>
            <a:ext cx="4379982" cy="5739759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프로젝트를 </a:t>
            </a:r>
            <a:r>
              <a:rPr lang="ko-KR" altLang="en-US" sz="2800" dirty="0" err="1"/>
              <a:t>서브모듈로</a:t>
            </a:r>
            <a:r>
              <a:rPr lang="ko-KR" altLang="en-US" sz="2800" dirty="0"/>
              <a:t> 분할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 err="1"/>
              <a:t>메이븐은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서브모듈</a:t>
            </a:r>
            <a:r>
              <a:rPr lang="ko-KR" altLang="en-US" sz="2800" dirty="0"/>
              <a:t> 간 의존성을 고려하여 빌드 순서를 정한다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각 모듈은 </a:t>
            </a:r>
            <a:r>
              <a:rPr lang="en-US" altLang="ko-KR" sz="2800" dirty="0"/>
              <a:t>POM </a:t>
            </a:r>
            <a:r>
              <a:rPr lang="ko-KR" altLang="en-US" sz="2800" dirty="0"/>
              <a:t>파일에서 정의되어야 함</a:t>
            </a:r>
            <a:endParaRPr lang="en-US" altLang="ko-KR" sz="2800" dirty="0"/>
          </a:p>
          <a:p>
            <a:pPr lvl="1"/>
            <a:r>
              <a:rPr lang="ko-KR" altLang="en-US" dirty="0"/>
              <a:t>성능 이슈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5061688" y="1859930"/>
            <a:ext cx="2967990" cy="3813175"/>
          </a:xfrm>
          <a:prstGeom prst="rect">
            <a:avLst/>
          </a:prstGeom>
          <a:ln w="22941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175"/>
              </a:spcBef>
            </a:pPr>
            <a:r>
              <a:rPr sz="1250" spc="5" dirty="0">
                <a:latin typeface="Courier New"/>
                <a:cs typeface="Courier New"/>
              </a:rPr>
              <a:t>&lt;project&gt;</a:t>
            </a:r>
            <a:endParaRPr sz="1250" dirty="0">
              <a:latin typeface="Courier New"/>
              <a:cs typeface="Courier New"/>
            </a:endParaRPr>
          </a:p>
          <a:p>
            <a:pPr marL="272415">
              <a:lnSpc>
                <a:spcPct val="100000"/>
              </a:lnSpc>
              <a:spcBef>
                <a:spcPts val="484"/>
              </a:spcBef>
            </a:pPr>
            <a:r>
              <a:rPr sz="1250" spc="5" dirty="0">
                <a:latin typeface="Courier New"/>
                <a:cs typeface="Courier New"/>
              </a:rPr>
              <a:t>...</a:t>
            </a:r>
            <a:endParaRPr sz="1250" dirty="0">
              <a:latin typeface="Courier New"/>
              <a:cs typeface="Courier New"/>
            </a:endParaRPr>
          </a:p>
          <a:p>
            <a:pPr marL="272415">
              <a:lnSpc>
                <a:spcPct val="100000"/>
              </a:lnSpc>
              <a:spcBef>
                <a:spcPts val="395"/>
              </a:spcBef>
            </a:pPr>
            <a:r>
              <a:rPr sz="1250" spc="5" dirty="0">
                <a:latin typeface="Courier New"/>
                <a:cs typeface="Courier New"/>
              </a:rPr>
              <a:t>&lt;modules&gt;</a:t>
            </a:r>
            <a:endParaRPr sz="1250" dirty="0">
              <a:latin typeface="Courier New"/>
              <a:cs typeface="Courier New"/>
            </a:endParaRPr>
          </a:p>
          <a:p>
            <a:pPr marL="465455">
              <a:lnSpc>
                <a:spcPct val="100000"/>
              </a:lnSpc>
              <a:spcBef>
                <a:spcPts val="1030"/>
              </a:spcBef>
            </a:pPr>
            <a:r>
              <a:rPr sz="1250" spc="5" dirty="0">
                <a:latin typeface="Courier New"/>
                <a:cs typeface="Courier New"/>
              </a:rPr>
              <a:t>&lt;module&gt;moduleA&lt;/module&gt;</a:t>
            </a:r>
            <a:endParaRPr sz="1250" dirty="0">
              <a:latin typeface="Courier New"/>
              <a:cs typeface="Courier New"/>
            </a:endParaRPr>
          </a:p>
          <a:p>
            <a:pPr marL="465455">
              <a:lnSpc>
                <a:spcPct val="100000"/>
              </a:lnSpc>
              <a:spcBef>
                <a:spcPts val="935"/>
              </a:spcBef>
            </a:pPr>
            <a:r>
              <a:rPr sz="1250" spc="5" dirty="0">
                <a:latin typeface="Courier New"/>
                <a:cs typeface="Courier New"/>
              </a:rPr>
              <a:t>&lt;module&gt;moduleB&lt;/module&gt;</a:t>
            </a:r>
            <a:endParaRPr sz="1250" dirty="0">
              <a:latin typeface="Courier New"/>
              <a:cs typeface="Courier New"/>
            </a:endParaRPr>
          </a:p>
          <a:p>
            <a:pPr marL="465455">
              <a:lnSpc>
                <a:spcPct val="100000"/>
              </a:lnSpc>
              <a:spcBef>
                <a:spcPts val="1030"/>
              </a:spcBef>
            </a:pPr>
            <a:r>
              <a:rPr sz="1250" spc="5" dirty="0">
                <a:latin typeface="Courier New"/>
                <a:cs typeface="Courier New"/>
              </a:rPr>
              <a:t>&lt;module&gt;moduleC&lt;/module&gt;</a:t>
            </a:r>
            <a:endParaRPr sz="1250" dirty="0">
              <a:latin typeface="Courier New"/>
              <a:cs typeface="Courier New"/>
            </a:endParaRPr>
          </a:p>
          <a:p>
            <a:pPr marL="465455">
              <a:lnSpc>
                <a:spcPct val="100000"/>
              </a:lnSpc>
              <a:spcBef>
                <a:spcPts val="1030"/>
              </a:spcBef>
            </a:pPr>
            <a:r>
              <a:rPr sz="1250" spc="5" dirty="0">
                <a:latin typeface="Courier New"/>
                <a:cs typeface="Courier New"/>
              </a:rPr>
              <a:t>&lt;module&gt;moduleD&lt;/module&gt;</a:t>
            </a:r>
            <a:endParaRPr sz="1250" dirty="0">
              <a:latin typeface="Courier New"/>
              <a:cs typeface="Courier New"/>
            </a:endParaRPr>
          </a:p>
          <a:p>
            <a:pPr marL="465455">
              <a:lnSpc>
                <a:spcPct val="100000"/>
              </a:lnSpc>
              <a:spcBef>
                <a:spcPts val="935"/>
              </a:spcBef>
            </a:pPr>
            <a:r>
              <a:rPr sz="1250" spc="5" dirty="0">
                <a:latin typeface="Courier New"/>
                <a:cs typeface="Courier New"/>
              </a:rPr>
              <a:t>&lt;module&gt;moduleE&lt;/module&gt;</a:t>
            </a:r>
            <a:endParaRPr sz="1250" dirty="0">
              <a:latin typeface="Courier New"/>
              <a:cs typeface="Courier New"/>
            </a:endParaRPr>
          </a:p>
          <a:p>
            <a:pPr marL="465455">
              <a:lnSpc>
                <a:spcPct val="100000"/>
              </a:lnSpc>
              <a:spcBef>
                <a:spcPts val="1030"/>
              </a:spcBef>
            </a:pPr>
            <a:r>
              <a:rPr sz="1250" spc="5" dirty="0">
                <a:latin typeface="Courier New"/>
                <a:cs typeface="Courier New"/>
              </a:rPr>
              <a:t>&lt;module&gt;moduleF&lt;/module&gt;</a:t>
            </a:r>
            <a:endParaRPr sz="1250" dirty="0">
              <a:latin typeface="Courier New"/>
              <a:cs typeface="Courier New"/>
            </a:endParaRPr>
          </a:p>
          <a:p>
            <a:pPr marL="272415">
              <a:lnSpc>
                <a:spcPct val="100000"/>
              </a:lnSpc>
              <a:spcBef>
                <a:spcPts val="935"/>
              </a:spcBef>
            </a:pPr>
            <a:r>
              <a:rPr sz="1250" spc="5" dirty="0">
                <a:latin typeface="Courier New"/>
                <a:cs typeface="Courier New"/>
              </a:rPr>
              <a:t>&lt;/modules&gt;</a:t>
            </a:r>
            <a:endParaRPr sz="1250" dirty="0">
              <a:latin typeface="Courier New"/>
              <a:cs typeface="Courier New"/>
            </a:endParaRPr>
          </a:p>
          <a:p>
            <a:pPr marL="272415">
              <a:lnSpc>
                <a:spcPct val="100000"/>
              </a:lnSpc>
              <a:spcBef>
                <a:spcPts val="1030"/>
              </a:spcBef>
            </a:pPr>
            <a:r>
              <a:rPr sz="1250" spc="5" dirty="0">
                <a:latin typeface="Courier New"/>
                <a:cs typeface="Courier New"/>
              </a:rPr>
              <a:t>...</a:t>
            </a:r>
            <a:endParaRPr sz="1250" dirty="0">
              <a:latin typeface="Courier New"/>
              <a:cs typeface="Courier New"/>
            </a:endParaRPr>
          </a:p>
          <a:p>
            <a:pPr marL="80010">
              <a:lnSpc>
                <a:spcPct val="100000"/>
              </a:lnSpc>
              <a:spcBef>
                <a:spcPts val="484"/>
              </a:spcBef>
            </a:pPr>
            <a:r>
              <a:rPr sz="1250" spc="5" dirty="0">
                <a:latin typeface="Courier New"/>
                <a:cs typeface="Courier New"/>
              </a:rPr>
              <a:t>&lt;/project&gt;</a:t>
            </a:r>
            <a:endParaRPr sz="1250" dirty="0">
              <a:latin typeface="Courier New"/>
              <a:cs typeface="Courier New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8181661" y="1791095"/>
            <a:ext cx="2041740" cy="4370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4696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4770636" y="1739013"/>
            <a:ext cx="4922186" cy="1100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0515" marR="330835" indent="-297815">
              <a:lnSpc>
                <a:spcPts val="2440"/>
              </a:lnSpc>
              <a:buSzPct val="44000"/>
              <a:buChar char="●"/>
              <a:tabLst>
                <a:tab pos="305435" algn="l"/>
              </a:tabLst>
            </a:pPr>
            <a:r>
              <a:rPr lang="ko-KR" altLang="en-US" sz="2500" spc="15" dirty="0">
                <a:latin typeface="Arial"/>
                <a:cs typeface="Arial"/>
              </a:rPr>
              <a:t>프로젝트</a:t>
            </a:r>
            <a:r>
              <a:rPr lang="en-US" altLang="ko-KR" sz="2500" spc="15" dirty="0">
                <a:latin typeface="Arial"/>
                <a:cs typeface="Arial"/>
              </a:rPr>
              <a:t>/</a:t>
            </a:r>
            <a:r>
              <a:rPr lang="ko-KR" altLang="en-US" sz="2500" spc="15" dirty="0">
                <a:latin typeface="Arial"/>
                <a:cs typeface="Arial"/>
              </a:rPr>
              <a:t>모듈 간 세팅을 공유</a:t>
            </a:r>
            <a:endParaRPr sz="2500" dirty="0">
              <a:latin typeface="Arial"/>
              <a:cs typeface="Arial"/>
            </a:endParaRPr>
          </a:p>
          <a:p>
            <a:pPr marL="310515" marR="5080" indent="-297815">
              <a:lnSpc>
                <a:spcPct val="82800"/>
              </a:lnSpc>
              <a:spcBef>
                <a:spcPts val="1230"/>
              </a:spcBef>
              <a:buClr>
                <a:srgbClr val="000000"/>
              </a:buClr>
              <a:buSzPct val="44000"/>
              <a:buChar char="●"/>
              <a:tabLst>
                <a:tab pos="305435" algn="l"/>
              </a:tabLst>
            </a:pPr>
            <a:r>
              <a:rPr lang="ko-KR" altLang="en-US" sz="2500" spc="15" dirty="0">
                <a:solidFill>
                  <a:srgbClr val="FF0000"/>
                </a:solidFill>
                <a:latin typeface="Arial"/>
                <a:cs typeface="Arial"/>
              </a:rPr>
              <a:t>디폴트로 부모 프로젝트는 부모 폴더</a:t>
            </a:r>
            <a:r>
              <a:rPr lang="en-US" altLang="ko-KR" sz="2500" spc="15" dirty="0">
                <a:solidFill>
                  <a:srgbClr val="FF0000"/>
                </a:solidFill>
                <a:latin typeface="Arial"/>
                <a:cs typeface="Arial"/>
              </a:rPr>
              <a:t>(../)</a:t>
            </a:r>
            <a:r>
              <a:rPr lang="ko-KR" altLang="en-US" sz="2500" spc="15" dirty="0">
                <a:solidFill>
                  <a:srgbClr val="FF0000"/>
                </a:solidFill>
                <a:latin typeface="Arial"/>
                <a:cs typeface="Arial"/>
              </a:rPr>
              <a:t>에 있다고 간주된다</a:t>
            </a:r>
            <a:r>
              <a:rPr lang="en-US" altLang="ko-KR" sz="2500" spc="15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416732" y="4224787"/>
            <a:ext cx="4276090" cy="2441575"/>
          </a:xfrm>
          <a:prstGeom prst="rect">
            <a:avLst/>
          </a:prstGeom>
          <a:solidFill>
            <a:srgbClr val="E0E0E0"/>
          </a:solidFill>
          <a:ln w="2294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80010">
              <a:lnSpc>
                <a:spcPct val="100000"/>
              </a:lnSpc>
              <a:spcBef>
                <a:spcPts val="910"/>
              </a:spcBef>
            </a:pPr>
            <a:r>
              <a:rPr sz="1250" spc="5" dirty="0">
                <a:latin typeface="Courier New"/>
                <a:cs typeface="Courier New"/>
              </a:rPr>
              <a:t>&lt;parent&gt;</a:t>
            </a:r>
            <a:endParaRPr sz="1250">
              <a:latin typeface="Courier New"/>
              <a:cs typeface="Courier New"/>
            </a:endParaRPr>
          </a:p>
          <a:p>
            <a:pPr marL="272415">
              <a:lnSpc>
                <a:spcPct val="100000"/>
              </a:lnSpc>
              <a:spcBef>
                <a:spcPts val="1030"/>
              </a:spcBef>
            </a:pPr>
            <a:r>
              <a:rPr sz="1250" spc="5" dirty="0">
                <a:latin typeface="Courier New"/>
                <a:cs typeface="Courier New"/>
              </a:rPr>
              <a:t>&lt;groupId&gt;net.aheritier.sample&lt;/groupId&gt;</a:t>
            </a:r>
            <a:endParaRPr sz="1250">
              <a:latin typeface="Courier New"/>
              <a:cs typeface="Courier New"/>
            </a:endParaRPr>
          </a:p>
          <a:p>
            <a:pPr marL="272415">
              <a:lnSpc>
                <a:spcPct val="100000"/>
              </a:lnSpc>
              <a:spcBef>
                <a:spcPts val="935"/>
              </a:spcBef>
            </a:pPr>
            <a:r>
              <a:rPr sz="1250" spc="5" dirty="0">
                <a:latin typeface="Courier New"/>
                <a:cs typeface="Courier New"/>
              </a:rPr>
              <a:t>&lt;artifactId&gt;my-parent&lt;/artifactId&gt;</a:t>
            </a:r>
            <a:endParaRPr sz="1250">
              <a:latin typeface="Courier New"/>
              <a:cs typeface="Courier New"/>
            </a:endParaRPr>
          </a:p>
          <a:p>
            <a:pPr marL="272415">
              <a:lnSpc>
                <a:spcPct val="100000"/>
              </a:lnSpc>
              <a:spcBef>
                <a:spcPts val="1030"/>
              </a:spcBef>
            </a:pPr>
            <a:r>
              <a:rPr sz="1250" spc="5" dirty="0">
                <a:latin typeface="Courier New"/>
                <a:cs typeface="Courier New"/>
              </a:rPr>
              <a:t>&lt;version&gt;1.0.0-SNAPSHOT&lt;version&gt;</a:t>
            </a:r>
            <a:endParaRPr sz="1250">
              <a:latin typeface="Courier New"/>
              <a:cs typeface="Courier New"/>
            </a:endParaRPr>
          </a:p>
          <a:p>
            <a:pPr marL="80010">
              <a:lnSpc>
                <a:spcPct val="100000"/>
              </a:lnSpc>
              <a:spcBef>
                <a:spcPts val="935"/>
              </a:spcBef>
            </a:pPr>
            <a:r>
              <a:rPr sz="1250" spc="5" dirty="0">
                <a:latin typeface="Courier New"/>
                <a:cs typeface="Courier New"/>
              </a:rPr>
              <a:t>&lt;/parent&gt;</a:t>
            </a:r>
            <a:endParaRPr sz="1250">
              <a:latin typeface="Courier New"/>
              <a:cs typeface="Courier New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534670" y="2839314"/>
            <a:ext cx="4744101" cy="3029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1625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모듈 </a:t>
            </a:r>
            <a:r>
              <a:rPr lang="en-US" altLang="ko-KR" dirty="0"/>
              <a:t>: </a:t>
            </a:r>
            <a:r>
              <a:rPr lang="ko-KR" altLang="en-US" dirty="0"/>
              <a:t>상속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메이븐에서</a:t>
            </a:r>
            <a:r>
              <a:rPr lang="ko-KR" altLang="en-US" dirty="0"/>
              <a:t> 모든 설정 파일은 최상위 </a:t>
            </a:r>
            <a:r>
              <a:rPr lang="en-US" altLang="ko-KR" dirty="0"/>
              <a:t>POM</a:t>
            </a:r>
            <a:r>
              <a:rPr lang="ko-KR" altLang="en-US" dirty="0"/>
              <a:t>을 상속</a:t>
            </a:r>
            <a:endParaRPr lang="en-US" altLang="ko-KR" dirty="0"/>
          </a:p>
          <a:p>
            <a:r>
              <a:rPr lang="ko-KR" altLang="en-US" dirty="0"/>
              <a:t>프로젝트에서 공통으로 사용하는 설정은 공통 </a:t>
            </a:r>
            <a:r>
              <a:rPr lang="en-US" altLang="ko-KR" dirty="0"/>
              <a:t>POM</a:t>
            </a:r>
            <a:r>
              <a:rPr lang="ko-KR" altLang="en-US" dirty="0"/>
              <a:t>을 만들어 관리</a:t>
            </a:r>
            <a:endParaRPr lang="en-US" altLang="ko-KR" dirty="0"/>
          </a:p>
          <a:p>
            <a:pPr lvl="1"/>
            <a:r>
              <a:rPr lang="ko-KR" altLang="en-US" sz="2000" dirty="0"/>
              <a:t>하위 모듈에서 이 </a:t>
            </a:r>
            <a:r>
              <a:rPr lang="en-US" altLang="ko-KR" sz="2000" dirty="0"/>
              <a:t>POM</a:t>
            </a:r>
            <a:r>
              <a:rPr lang="ko-KR" altLang="en-US" sz="2000" dirty="0"/>
              <a:t>을 상속</a:t>
            </a:r>
            <a:endParaRPr lang="en-US" altLang="ko-KR" sz="2000" dirty="0"/>
          </a:p>
          <a:p>
            <a:pPr lvl="1"/>
            <a:r>
              <a:rPr lang="ko-KR" altLang="en-US" sz="2000" dirty="0"/>
              <a:t>부모 </a:t>
            </a:r>
            <a:r>
              <a:rPr lang="en-US" altLang="ko-KR" sz="2000" dirty="0"/>
              <a:t>POM </a:t>
            </a:r>
            <a:r>
              <a:rPr lang="ko-KR" altLang="en-US" sz="2000" dirty="0"/>
              <a:t>파일의 </a:t>
            </a:r>
            <a:r>
              <a:rPr lang="en-US" altLang="ko-KR" sz="2000" dirty="0"/>
              <a:t>&lt;packaging /&gt; </a:t>
            </a:r>
            <a:r>
              <a:rPr lang="ko-KR" altLang="en-US" sz="2000" dirty="0" err="1"/>
              <a:t>엘리먼트의</a:t>
            </a:r>
            <a:r>
              <a:rPr lang="ko-KR" altLang="en-US" sz="2000" dirty="0"/>
              <a:t> 값을 </a:t>
            </a:r>
            <a:r>
              <a:rPr lang="en-US" altLang="ko-KR" sz="2000" dirty="0" err="1"/>
              <a:t>pom</a:t>
            </a:r>
            <a:r>
              <a:rPr lang="en-US" altLang="ko-KR" sz="2000" dirty="0"/>
              <a:t> </a:t>
            </a:r>
            <a:r>
              <a:rPr lang="ko-KR" altLang="en-US" sz="2000" dirty="0"/>
              <a:t>으로</a:t>
            </a:r>
            <a:r>
              <a:rPr lang="en-US" altLang="ko-KR" sz="2000" dirty="0"/>
              <a:t> </a:t>
            </a:r>
            <a:r>
              <a:rPr lang="ko-KR" altLang="en-US" sz="2000" dirty="0"/>
              <a:t>설정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2164" y="4212679"/>
            <a:ext cx="4943400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&lt;project&gt;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&lt;</a:t>
            </a:r>
            <a:r>
              <a:rPr lang="en-US" altLang="ko-KR" sz="1600" dirty="0" err="1">
                <a:latin typeface="Consolas" panose="020B0609020204030204" pitchFamily="49" charset="0"/>
              </a:rPr>
              <a:t>modelVersion</a:t>
            </a:r>
            <a:r>
              <a:rPr lang="en-US" altLang="ko-KR" sz="1600" dirty="0">
                <a:latin typeface="Consolas" panose="020B0609020204030204" pitchFamily="49" charset="0"/>
              </a:rPr>
              <a:t>&gt;4.0.0&lt;/</a:t>
            </a:r>
            <a:r>
              <a:rPr lang="en-US" altLang="ko-KR" sz="1600" dirty="0" err="1">
                <a:latin typeface="Consolas" panose="020B0609020204030204" pitchFamily="49" charset="0"/>
              </a:rPr>
              <a:t>modelVersion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&lt;</a:t>
            </a:r>
            <a:r>
              <a:rPr lang="en-US" altLang="ko-KR" sz="1600" dirty="0" err="1">
                <a:latin typeface="Consolas" panose="020B0609020204030204" pitchFamily="49" charset="0"/>
              </a:rPr>
              <a:t>groupId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r>
              <a:rPr lang="en-US" altLang="ko-KR" sz="1600" dirty="0" err="1">
                <a:latin typeface="Consolas" panose="020B0609020204030204" pitchFamily="49" charset="0"/>
              </a:rPr>
              <a:t>com.kosta.module_test</a:t>
            </a:r>
            <a:r>
              <a:rPr lang="en-US" altLang="ko-KR" sz="1600" dirty="0">
                <a:latin typeface="Consolas" panose="020B0609020204030204" pitchFamily="49" charset="0"/>
              </a:rPr>
              <a:t>&lt;/</a:t>
            </a:r>
            <a:r>
              <a:rPr lang="en-US" altLang="ko-KR" sz="1600" dirty="0" err="1">
                <a:latin typeface="Consolas" panose="020B0609020204030204" pitchFamily="49" charset="0"/>
              </a:rPr>
              <a:t>groupId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&lt;</a:t>
            </a:r>
            <a:r>
              <a:rPr lang="en-US" altLang="ko-KR" sz="16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r>
              <a:rPr lang="en-US" altLang="ko-KR" sz="1600" dirty="0" err="1">
                <a:latin typeface="Consolas" panose="020B0609020204030204" pitchFamily="49" charset="0"/>
              </a:rPr>
              <a:t>webzine_core</a:t>
            </a:r>
            <a:r>
              <a:rPr lang="en-US" altLang="ko-KR" sz="1600" dirty="0">
                <a:latin typeface="Consolas" panose="020B0609020204030204" pitchFamily="49" charset="0"/>
              </a:rPr>
              <a:t>&lt;/</a:t>
            </a:r>
            <a:r>
              <a:rPr lang="en-US" altLang="ko-KR" sz="16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&lt;version&gt;1.0-SNAPSHOT&lt;/version&gt;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&lt;packaging&gt;</a:t>
            </a:r>
            <a:r>
              <a:rPr lang="en-US" altLang="ko-KR" sz="1600" b="1" dirty="0" err="1">
                <a:latin typeface="Consolas" panose="020B0609020204030204" pitchFamily="49" charset="0"/>
              </a:rPr>
              <a:t>pom</a:t>
            </a:r>
            <a:r>
              <a:rPr lang="en-US" altLang="ko-KR" sz="1600" dirty="0">
                <a:latin typeface="Consolas" panose="020B0609020204030204" pitchFamily="49" charset="0"/>
              </a:rPr>
              <a:t>&lt;/packaging&gt;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[...]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&lt;/project&gt;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65564" y="4212679"/>
            <a:ext cx="4943400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&lt;project&gt;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&lt;parent&gt;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groupId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r>
              <a:rPr lang="en-US" altLang="ko-KR" sz="1600" dirty="0" err="1">
                <a:latin typeface="Consolas" panose="020B0609020204030204" pitchFamily="49" charset="0"/>
              </a:rPr>
              <a:t>com.kosta</a:t>
            </a:r>
            <a:r>
              <a:rPr lang="en-US" altLang="ko-KR" sz="1600" dirty="0">
                <a:latin typeface="Consolas" panose="020B0609020204030204" pitchFamily="49" charset="0"/>
              </a:rPr>
              <a:t>... &lt;/</a:t>
            </a:r>
            <a:r>
              <a:rPr lang="en-US" altLang="ko-KR" sz="1600" dirty="0" err="1">
                <a:latin typeface="Consolas" panose="020B0609020204030204" pitchFamily="49" charset="0"/>
              </a:rPr>
              <a:t>groupId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r>
              <a:rPr lang="en-US" altLang="ko-KR" sz="1600" dirty="0" err="1">
                <a:latin typeface="Consolas" panose="020B0609020204030204" pitchFamily="49" charset="0"/>
              </a:rPr>
              <a:t>webzine_core</a:t>
            </a:r>
            <a:r>
              <a:rPr lang="en-US" altLang="ko-KR" sz="1600" dirty="0">
                <a:latin typeface="Consolas" panose="020B0609020204030204" pitchFamily="49" charset="0"/>
              </a:rPr>
              <a:t>&lt;/</a:t>
            </a:r>
            <a:r>
              <a:rPr lang="en-US" altLang="ko-KR" sz="16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&lt;version&gt;1.0-SNAPSHOT&lt;/version&gt;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&lt;/parent&gt;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[...]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&lt;/project&gt;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5389" y="3802117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부모 </a:t>
            </a:r>
            <a:r>
              <a:rPr lang="en-US" altLang="ko-KR" sz="1600" b="1" dirty="0">
                <a:solidFill>
                  <a:schemeClr val="tx2"/>
                </a:solidFill>
              </a:rPr>
              <a:t>POM </a:t>
            </a:r>
            <a:r>
              <a:rPr lang="ko-KR" altLang="en-US" sz="1600" b="1" dirty="0">
                <a:solidFill>
                  <a:schemeClr val="tx2"/>
                </a:solidFill>
              </a:rPr>
              <a:t>파일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6740" y="3771339"/>
            <a:ext cx="4986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부모 </a:t>
            </a:r>
            <a:r>
              <a:rPr lang="en-US" altLang="ko-KR" sz="1600" b="1" dirty="0">
                <a:solidFill>
                  <a:schemeClr val="tx2"/>
                </a:solidFill>
              </a:rPr>
              <a:t>POM </a:t>
            </a:r>
            <a:r>
              <a:rPr lang="ko-KR" altLang="en-US" sz="1600" b="1" dirty="0">
                <a:solidFill>
                  <a:schemeClr val="tx2"/>
                </a:solidFill>
              </a:rPr>
              <a:t>파일을 상속하는 자식 </a:t>
            </a:r>
            <a:r>
              <a:rPr lang="en-US" altLang="ko-KR" sz="1600" b="1" dirty="0">
                <a:solidFill>
                  <a:schemeClr val="tx2"/>
                </a:solidFill>
              </a:rPr>
              <a:t>POM </a:t>
            </a:r>
            <a:r>
              <a:rPr lang="ko-KR" altLang="en-US" sz="1600" b="1" dirty="0">
                <a:solidFill>
                  <a:schemeClr val="tx2"/>
                </a:solidFill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443158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모듈 </a:t>
            </a:r>
            <a:r>
              <a:rPr lang="en-US" altLang="ko-KR" dirty="0"/>
              <a:t>: </a:t>
            </a:r>
            <a:r>
              <a:rPr lang="ko-KR" altLang="en-US" dirty="0"/>
              <a:t>집합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프로젝트를 여러 모듈로 분리 할 경우</a:t>
            </a:r>
            <a:endParaRPr lang="en-US" altLang="ko-KR" dirty="0"/>
          </a:p>
          <a:p>
            <a:pPr lvl="1"/>
            <a:r>
              <a:rPr lang="ko-KR" altLang="en-US" dirty="0"/>
              <a:t>모듈간 의존관계가 발생</a:t>
            </a:r>
            <a:endParaRPr lang="en-US" altLang="ko-KR" dirty="0"/>
          </a:p>
          <a:p>
            <a:pPr lvl="1"/>
            <a:r>
              <a:rPr lang="ko-KR" altLang="en-US" dirty="0"/>
              <a:t>한 번의 빌드가 필요</a:t>
            </a:r>
            <a:endParaRPr lang="en-US" altLang="ko-KR" dirty="0"/>
          </a:p>
          <a:p>
            <a:r>
              <a:rPr lang="ko-KR" altLang="en-US" dirty="0"/>
              <a:t>하나의 프로젝트의 여러 모듈을 빌드 할 때 같은 단위로 빌드할 수 있도록 지원하는 기능이 </a:t>
            </a:r>
            <a:r>
              <a:rPr lang="ko-KR" altLang="en-US" b="1" dirty="0">
                <a:solidFill>
                  <a:schemeClr val="tx2"/>
                </a:solidFill>
              </a:rPr>
              <a:t>집합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86260" y="3564607"/>
            <a:ext cx="7200800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&lt;project&gt;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[...]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&lt;modules&gt;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&lt;module&gt;</a:t>
            </a:r>
            <a:r>
              <a:rPr lang="en-US" altLang="ko-KR" sz="1600" dirty="0" err="1">
                <a:latin typeface="Consolas" panose="020B0609020204030204" pitchFamily="49" charset="0"/>
              </a:rPr>
              <a:t>webzine_user</a:t>
            </a:r>
            <a:r>
              <a:rPr lang="en-US" altLang="ko-KR" sz="1600" dirty="0">
                <a:latin typeface="Consolas" panose="020B0609020204030204" pitchFamily="49" charset="0"/>
              </a:rPr>
              <a:t>&lt;/module&gt;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&lt;module&gt;</a:t>
            </a:r>
            <a:r>
              <a:rPr lang="en-US" altLang="ko-KR" sz="1600" dirty="0" err="1">
                <a:latin typeface="Consolas" panose="020B0609020204030204" pitchFamily="49" charset="0"/>
              </a:rPr>
              <a:t>webzine_admin</a:t>
            </a:r>
            <a:r>
              <a:rPr lang="en-US" altLang="ko-KR" sz="1600" dirty="0">
                <a:latin typeface="Consolas" panose="020B0609020204030204" pitchFamily="49" charset="0"/>
              </a:rPr>
              <a:t>&lt;/module&gt;     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&lt;module&gt;</a:t>
            </a:r>
            <a:r>
              <a:rPr lang="en-US" altLang="ko-KR" sz="1600" dirty="0" err="1">
                <a:latin typeface="Consolas" panose="020B0609020204030204" pitchFamily="49" charset="0"/>
              </a:rPr>
              <a:t>webzine_batch</a:t>
            </a:r>
            <a:r>
              <a:rPr lang="en-US" altLang="ko-KR" sz="1600" dirty="0">
                <a:latin typeface="Consolas" panose="020B0609020204030204" pitchFamily="49" charset="0"/>
              </a:rPr>
              <a:t>&lt;/module&gt;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&lt;/modules&gt;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[...]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&lt;/project&gt;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39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모듈화 된 프로젝트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953536" y="1908423"/>
            <a:ext cx="2664296" cy="7920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 err="1">
                <a:latin typeface="Consolas" panose="020B0609020204030204" pitchFamily="49" charset="0"/>
              </a:rPr>
              <a:t>group_id</a:t>
            </a:r>
            <a:r>
              <a:rPr lang="en-US" altLang="ko-KR" sz="1600" b="1" dirty="0">
                <a:latin typeface="Consolas" panose="020B0609020204030204" pitchFamily="49" charset="0"/>
              </a:rPr>
              <a:t> : </a:t>
            </a:r>
            <a:r>
              <a:rPr lang="en-US" altLang="ko-KR" sz="1600" b="1" dirty="0" err="1">
                <a:latin typeface="Consolas" panose="020B0609020204030204" pitchFamily="49" charset="0"/>
              </a:rPr>
              <a:t>com.kosta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latin typeface="Consolas" panose="020B0609020204030204" pitchFamily="49" charset="0"/>
              </a:rPr>
              <a:t>artifact_id</a:t>
            </a:r>
            <a:r>
              <a:rPr lang="en-US" altLang="ko-KR" sz="1600" b="1" dirty="0">
                <a:latin typeface="Consolas" panose="020B0609020204030204" pitchFamily="49" charset="0"/>
              </a:rPr>
              <a:t> : </a:t>
            </a:r>
            <a:r>
              <a:rPr lang="en-US" altLang="ko-KR" sz="1600" b="1" dirty="0" err="1">
                <a:latin typeface="Consolas" panose="020B0609020204030204" pitchFamily="49" charset="0"/>
              </a:rPr>
              <a:t>p_core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53536" y="4106754"/>
            <a:ext cx="2748810" cy="6099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 err="1">
                <a:latin typeface="Consolas" panose="020B0609020204030204" pitchFamily="49" charset="0"/>
              </a:rPr>
              <a:t>group_id</a:t>
            </a:r>
            <a:r>
              <a:rPr lang="en-US" altLang="ko-KR" sz="1600" b="1" dirty="0">
                <a:latin typeface="Consolas" panose="020B0609020204030204" pitchFamily="49" charset="0"/>
              </a:rPr>
              <a:t> : </a:t>
            </a:r>
            <a:r>
              <a:rPr lang="en-US" altLang="ko-KR" sz="1600" b="1" dirty="0" err="1">
                <a:latin typeface="Consolas" panose="020B0609020204030204" pitchFamily="49" charset="0"/>
              </a:rPr>
              <a:t>com.kosta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latin typeface="Consolas" panose="020B0609020204030204" pitchFamily="49" charset="0"/>
              </a:rPr>
              <a:t>artifact_id</a:t>
            </a:r>
            <a:r>
              <a:rPr lang="en-US" altLang="ko-KR" sz="1600" b="1" dirty="0">
                <a:latin typeface="Consolas" panose="020B0609020204030204" pitchFamily="49" charset="0"/>
              </a:rPr>
              <a:t> : </a:t>
            </a:r>
            <a:r>
              <a:rPr lang="en-US" altLang="ko-KR" sz="1600" b="1" dirty="0" err="1">
                <a:latin typeface="Consolas" panose="020B0609020204030204" pitchFamily="49" charset="0"/>
              </a:rPr>
              <a:t>p_admin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01208" y="4106754"/>
            <a:ext cx="2592288" cy="6099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 err="1">
                <a:latin typeface="Consolas" panose="020B0609020204030204" pitchFamily="49" charset="0"/>
              </a:rPr>
              <a:t>group_id</a:t>
            </a:r>
            <a:r>
              <a:rPr lang="en-US" altLang="ko-KR" sz="1600" b="1" dirty="0">
                <a:latin typeface="Consolas" panose="020B0609020204030204" pitchFamily="49" charset="0"/>
              </a:rPr>
              <a:t> : </a:t>
            </a:r>
            <a:r>
              <a:rPr lang="en-US" altLang="ko-KR" sz="1600" b="1" dirty="0" err="1">
                <a:latin typeface="Consolas" panose="020B0609020204030204" pitchFamily="49" charset="0"/>
              </a:rPr>
              <a:t>com.kosta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latin typeface="Consolas" panose="020B0609020204030204" pitchFamily="49" charset="0"/>
              </a:rPr>
              <a:t>artifact_id</a:t>
            </a:r>
            <a:r>
              <a:rPr lang="en-US" altLang="ko-KR" sz="1600" b="1" dirty="0">
                <a:latin typeface="Consolas" panose="020B0609020204030204" pitchFamily="49" charset="0"/>
              </a:rPr>
              <a:t> : </a:t>
            </a:r>
            <a:r>
              <a:rPr lang="en-US" altLang="ko-KR" sz="1600" b="1" dirty="0" err="1">
                <a:latin typeface="Consolas" panose="020B0609020204030204" pitchFamily="49" charset="0"/>
              </a:rPr>
              <a:t>p_user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062386" y="4106753"/>
            <a:ext cx="2748810" cy="6099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 err="1">
                <a:latin typeface="Consolas" panose="020B0609020204030204" pitchFamily="49" charset="0"/>
              </a:rPr>
              <a:t>group_id</a:t>
            </a:r>
            <a:r>
              <a:rPr lang="en-US" altLang="ko-KR" sz="1600" b="1" dirty="0">
                <a:latin typeface="Consolas" panose="020B0609020204030204" pitchFamily="49" charset="0"/>
              </a:rPr>
              <a:t> : </a:t>
            </a:r>
            <a:r>
              <a:rPr lang="en-US" altLang="ko-KR" sz="1600" b="1" dirty="0" err="1">
                <a:latin typeface="Consolas" panose="020B0609020204030204" pitchFamily="49" charset="0"/>
              </a:rPr>
              <a:t>com.kosta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latin typeface="Consolas" panose="020B0609020204030204" pitchFamily="49" charset="0"/>
              </a:rPr>
              <a:t>artifact_id</a:t>
            </a:r>
            <a:r>
              <a:rPr lang="en-US" altLang="ko-KR" sz="1600" b="1" dirty="0">
                <a:latin typeface="Consolas" panose="020B0609020204030204" pitchFamily="49" charset="0"/>
              </a:rPr>
              <a:t> : </a:t>
            </a:r>
            <a:r>
              <a:rPr lang="en-US" altLang="ko-KR" sz="1600" b="1" dirty="0" err="1">
                <a:latin typeface="Consolas" panose="020B0609020204030204" pitchFamily="49" charset="0"/>
              </a:rPr>
              <a:t>p_batch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898428" y="3060551"/>
            <a:ext cx="936104" cy="648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6354812" y="3060551"/>
            <a:ext cx="1008112" cy="648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5285684" y="3017665"/>
            <a:ext cx="0" cy="906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686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의존 라이브러리 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Maven dependency management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18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아파치 </a:t>
            </a:r>
            <a:r>
              <a:rPr lang="ko-KR" altLang="en-US" dirty="0" err="1"/>
              <a:t>메이븐</a:t>
            </a:r>
            <a:r>
              <a:rPr lang="ko-KR" altLang="en-US" dirty="0"/>
              <a:t> 기본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Basic Apache Maven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754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저장소</a:t>
            </a:r>
            <a:r>
              <a:rPr lang="en-US" altLang="ko-KR" dirty="0"/>
              <a:t>(repository)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34670" y="1014620"/>
            <a:ext cx="9624060" cy="399014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중앙</a:t>
            </a:r>
            <a:r>
              <a:rPr lang="en-US" altLang="ko-KR" dirty="0"/>
              <a:t> </a:t>
            </a:r>
            <a:r>
              <a:rPr lang="ko-KR" altLang="en-US" dirty="0"/>
              <a:t>저장소</a:t>
            </a:r>
            <a:endParaRPr lang="en-US" altLang="ko-KR" dirty="0"/>
          </a:p>
          <a:p>
            <a:pPr lvl="1"/>
            <a:r>
              <a:rPr lang="ko-KR" altLang="en-US" dirty="0"/>
              <a:t>오픈소스 라이브러리</a:t>
            </a:r>
            <a:r>
              <a:rPr lang="en-US" altLang="ko-KR" dirty="0"/>
              <a:t>, </a:t>
            </a:r>
            <a:r>
              <a:rPr lang="ko-KR" altLang="en-US" dirty="0" err="1"/>
              <a:t>메이븐</a:t>
            </a:r>
            <a:r>
              <a:rPr lang="ko-KR" altLang="en-US" dirty="0"/>
              <a:t> 플러그인</a:t>
            </a:r>
            <a:r>
              <a:rPr lang="en-US" altLang="ko-KR" dirty="0"/>
              <a:t>, </a:t>
            </a:r>
            <a:r>
              <a:rPr lang="ko-KR" altLang="en-US" dirty="0" err="1"/>
              <a:t>메이븐</a:t>
            </a:r>
            <a:r>
              <a:rPr lang="ko-KR" altLang="en-US" dirty="0"/>
              <a:t> </a:t>
            </a:r>
            <a:r>
              <a:rPr lang="ko-KR" altLang="en-US" dirty="0" err="1"/>
              <a:t>아키타입</a:t>
            </a:r>
            <a:r>
              <a:rPr lang="ko-KR" altLang="en-US" dirty="0"/>
              <a:t> 관리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http://repo2.maven.org/maven2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개발자가</a:t>
            </a:r>
            <a:r>
              <a:rPr lang="en-US" altLang="ko-KR" dirty="0"/>
              <a:t> </a:t>
            </a:r>
            <a:r>
              <a:rPr lang="ko-KR" altLang="en-US" dirty="0"/>
              <a:t>임의로 라이브러리를 배포할 수 없음</a:t>
            </a:r>
            <a:endParaRPr lang="en-US" altLang="ko-KR" dirty="0"/>
          </a:p>
          <a:p>
            <a:r>
              <a:rPr lang="ko-KR" altLang="en-US" dirty="0"/>
              <a:t>원격 저장소</a:t>
            </a:r>
            <a:endParaRPr lang="en-US" altLang="ko-KR" dirty="0"/>
          </a:p>
          <a:p>
            <a:pPr lvl="1"/>
            <a:r>
              <a:rPr lang="ko-KR" altLang="en-US" dirty="0"/>
              <a:t>사내원격저장소</a:t>
            </a:r>
            <a:endParaRPr lang="en-US" altLang="ko-KR" dirty="0"/>
          </a:p>
          <a:p>
            <a:pPr lvl="1"/>
            <a:r>
              <a:rPr lang="ko-KR" altLang="en-US" dirty="0"/>
              <a:t>외부 공개 원격 저장소</a:t>
            </a:r>
            <a:endParaRPr lang="en-US" altLang="ko-KR" dirty="0"/>
          </a:p>
          <a:p>
            <a:r>
              <a:rPr lang="ko-KR" altLang="en-US" dirty="0"/>
              <a:t>로컬 저장소</a:t>
            </a:r>
            <a:endParaRPr lang="en-US" altLang="ko-KR" dirty="0"/>
          </a:p>
          <a:p>
            <a:pPr lvl="1"/>
            <a:r>
              <a:rPr lang="ko-KR" altLang="en-US" dirty="0"/>
              <a:t>개발자 </a:t>
            </a:r>
            <a:r>
              <a:rPr lang="en-US" altLang="ko-KR" dirty="0"/>
              <a:t>pc </a:t>
            </a:r>
            <a:r>
              <a:rPr lang="ko-KR" altLang="en-US" dirty="0"/>
              <a:t>저장소</a:t>
            </a:r>
            <a:endParaRPr lang="en-US" altLang="ko-KR" dirty="0"/>
          </a:p>
          <a:p>
            <a:pPr lvl="1"/>
            <a:r>
              <a:rPr lang="en-US" altLang="ko-KR" dirty="0"/>
              <a:t>USER_HOME/.m2/repository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20" y="3638123"/>
            <a:ext cx="5810281" cy="31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33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저장소</a:t>
            </a:r>
            <a:r>
              <a:rPr lang="en-US" altLang="ko-KR" dirty="0"/>
              <a:t>(repository)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5" name="object 3"/>
          <p:cNvSpPr/>
          <p:nvPr/>
        </p:nvSpPr>
        <p:spPr>
          <a:xfrm>
            <a:off x="810196" y="1188343"/>
            <a:ext cx="4392488" cy="3672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 txBox="1"/>
          <p:nvPr/>
        </p:nvSpPr>
        <p:spPr>
          <a:xfrm>
            <a:off x="5634732" y="1430735"/>
            <a:ext cx="4392488" cy="4901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0515" marR="261620" indent="-297815">
              <a:buSzPct val="44000"/>
              <a:buChar char="●"/>
              <a:tabLst>
                <a:tab pos="305435" algn="l"/>
              </a:tabLst>
            </a:pPr>
            <a:r>
              <a:rPr lang="ko-KR" altLang="en-US" sz="2500" spc="15" dirty="0" err="1">
                <a:latin typeface="Arial"/>
                <a:cs typeface="Arial"/>
              </a:rPr>
              <a:t>메이븐은</a:t>
            </a:r>
            <a:r>
              <a:rPr lang="ko-KR" altLang="en-US" sz="2500" spc="15" dirty="0">
                <a:latin typeface="Arial"/>
                <a:cs typeface="Arial"/>
              </a:rPr>
              <a:t> 먼저 중앙 저장소에서 프로젝트에 필요한 라이브러리</a:t>
            </a:r>
            <a:r>
              <a:rPr lang="en-US" altLang="ko-KR" sz="2500" spc="15" dirty="0">
                <a:latin typeface="Arial"/>
                <a:cs typeface="Arial"/>
              </a:rPr>
              <a:t>(artifact)</a:t>
            </a:r>
            <a:r>
              <a:rPr lang="ko-KR" altLang="en-US" sz="2500" spc="15" dirty="0">
                <a:latin typeface="Arial"/>
                <a:cs typeface="Arial"/>
              </a:rPr>
              <a:t>를 다운 받는다</a:t>
            </a:r>
            <a:r>
              <a:rPr lang="en-US" altLang="ko-KR" sz="2500" spc="15" dirty="0">
                <a:latin typeface="Arial"/>
                <a:cs typeface="Arial"/>
              </a:rPr>
              <a:t>.</a:t>
            </a:r>
            <a:endParaRPr sz="2500" dirty="0">
              <a:latin typeface="Arial"/>
              <a:cs typeface="Arial"/>
            </a:endParaRPr>
          </a:p>
          <a:p>
            <a:pPr marL="310515" marR="285115" indent="-297815">
              <a:spcBef>
                <a:spcPts val="1250"/>
              </a:spcBef>
              <a:buSzPct val="44000"/>
              <a:buChar char="●"/>
              <a:tabLst>
                <a:tab pos="305435" algn="l"/>
              </a:tabLst>
            </a:pPr>
            <a:r>
              <a:rPr lang="ko-KR" altLang="en-US" sz="2500" spc="15" dirty="0">
                <a:latin typeface="Arial"/>
                <a:cs typeface="Arial"/>
              </a:rPr>
              <a:t>다운받은 라이브러리</a:t>
            </a:r>
            <a:r>
              <a:rPr lang="en-US" altLang="ko-KR" sz="2500" spc="15" dirty="0">
                <a:latin typeface="Arial"/>
                <a:cs typeface="Arial"/>
              </a:rPr>
              <a:t>(artifact)</a:t>
            </a:r>
            <a:r>
              <a:rPr lang="ko-KR" altLang="en-US" sz="2500" spc="15" dirty="0">
                <a:latin typeface="Arial"/>
                <a:cs typeface="Arial"/>
              </a:rPr>
              <a:t>는 로컬 저장소에 저장된다</a:t>
            </a:r>
            <a:r>
              <a:rPr lang="en-US" altLang="ko-KR" sz="2500" spc="15" dirty="0">
                <a:latin typeface="Arial"/>
                <a:cs typeface="Arial"/>
              </a:rPr>
              <a:t>.</a:t>
            </a:r>
            <a:endParaRPr sz="2500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805"/>
              </a:spcBef>
              <a:buSzPct val="44000"/>
              <a:buChar char="●"/>
              <a:tabLst>
                <a:tab pos="305435" algn="l"/>
              </a:tabLst>
            </a:pPr>
            <a:r>
              <a:rPr lang="ko-KR" altLang="en-US" sz="2500" spc="5" dirty="0">
                <a:latin typeface="Arial"/>
                <a:cs typeface="Arial"/>
              </a:rPr>
              <a:t>저장되는 내용 </a:t>
            </a:r>
            <a:r>
              <a:rPr sz="2500" spc="5" dirty="0">
                <a:latin typeface="Arial"/>
                <a:cs typeface="Arial"/>
              </a:rPr>
              <a:t>:</a:t>
            </a:r>
            <a:endParaRPr sz="2500" dirty="0">
              <a:latin typeface="Arial"/>
              <a:cs typeface="Arial"/>
            </a:endParaRPr>
          </a:p>
          <a:p>
            <a:pPr marL="694690" lvl="1" indent="-257810">
              <a:lnSpc>
                <a:spcPct val="100000"/>
              </a:lnSpc>
              <a:spcBef>
                <a:spcPts val="760"/>
              </a:spcBef>
              <a:buSzPct val="74418"/>
              <a:buFont typeface="Lucida Sans Unicode"/>
              <a:buChar char="-"/>
              <a:tabLst>
                <a:tab pos="695325" algn="l"/>
              </a:tabLst>
            </a:pPr>
            <a:r>
              <a:rPr lang="ko-KR" altLang="en-US" sz="2150" spc="5" dirty="0">
                <a:latin typeface="Arial"/>
                <a:cs typeface="Arial"/>
              </a:rPr>
              <a:t>프로젝트 바이너리</a:t>
            </a:r>
            <a:endParaRPr sz="2150" dirty="0">
              <a:latin typeface="Arial"/>
              <a:cs typeface="Arial"/>
            </a:endParaRPr>
          </a:p>
          <a:p>
            <a:pPr marL="694690" lvl="1" indent="-257810">
              <a:lnSpc>
                <a:spcPct val="100000"/>
              </a:lnSpc>
              <a:spcBef>
                <a:spcPts val="490"/>
              </a:spcBef>
              <a:buSzPct val="74418"/>
              <a:buFont typeface="Lucida Sans Unicode"/>
              <a:buChar char="-"/>
              <a:tabLst>
                <a:tab pos="695325" algn="l"/>
              </a:tabLst>
            </a:pPr>
            <a:r>
              <a:rPr lang="ko-KR" altLang="en-US" sz="2150" spc="5" dirty="0">
                <a:latin typeface="Arial"/>
                <a:cs typeface="Arial"/>
              </a:rPr>
              <a:t>프로젝트에 사용되는 라이브러리들 </a:t>
            </a:r>
            <a:r>
              <a:rPr lang="en-US" altLang="ko-KR" sz="2150" spc="5" dirty="0">
                <a:latin typeface="Arial"/>
                <a:cs typeface="Arial"/>
              </a:rPr>
              <a:t>(dependency)</a:t>
            </a:r>
            <a:endParaRPr sz="2150" dirty="0">
              <a:latin typeface="Arial"/>
              <a:cs typeface="Arial"/>
            </a:endParaRPr>
          </a:p>
          <a:p>
            <a:pPr marL="694690" lvl="1" indent="-257810">
              <a:lnSpc>
                <a:spcPct val="100000"/>
              </a:lnSpc>
              <a:spcBef>
                <a:spcPts val="490"/>
              </a:spcBef>
              <a:buSzPct val="74418"/>
              <a:buFont typeface="Lucida Sans Unicode"/>
              <a:buChar char="-"/>
              <a:tabLst>
                <a:tab pos="695325" algn="l"/>
              </a:tabLst>
            </a:pPr>
            <a:r>
              <a:rPr lang="ko-KR" altLang="en-US" sz="2150" spc="10" dirty="0" err="1">
                <a:latin typeface="Arial"/>
                <a:cs typeface="Arial"/>
              </a:rPr>
              <a:t>메이븐</a:t>
            </a:r>
            <a:r>
              <a:rPr lang="ko-KR" altLang="en-US" sz="2150" spc="10" dirty="0">
                <a:latin typeface="Arial"/>
                <a:cs typeface="Arial"/>
              </a:rPr>
              <a:t> 플러그인</a:t>
            </a:r>
            <a:endParaRPr sz="2150" dirty="0">
              <a:latin typeface="Arial"/>
              <a:cs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3" y="5337477"/>
            <a:ext cx="5331054" cy="9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50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en-US" altLang="ko-KR" dirty="0"/>
              <a:t> </a:t>
            </a:r>
            <a:r>
              <a:rPr lang="ko-KR" altLang="en-US" dirty="0"/>
              <a:t>저장소 설정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최상위 </a:t>
            </a:r>
            <a:r>
              <a:rPr lang="en-US" altLang="ko-KR" dirty="0"/>
              <a:t>POM</a:t>
            </a:r>
            <a:r>
              <a:rPr lang="ko-KR" altLang="en-US" dirty="0"/>
              <a:t>의 중앙저장소 설정 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&lt;repositories&gt; </a:t>
            </a:r>
            <a:r>
              <a:rPr lang="ko-KR" altLang="en-US" dirty="0" err="1"/>
              <a:t>엘레먼트에</a:t>
            </a:r>
            <a:r>
              <a:rPr lang="ko-KR" altLang="en-US" dirty="0"/>
              <a:t> </a:t>
            </a:r>
            <a:r>
              <a:rPr lang="en-US" altLang="ko-KR" dirty="0"/>
              <a:t>&lt;repository&gt; </a:t>
            </a:r>
            <a:r>
              <a:rPr lang="ko-KR" altLang="en-US" dirty="0"/>
              <a:t>저장소 순서대로 라이브러리를 다운로드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중앙저장소를 통해 제공되지 않는 라이브러리를 별도로 </a:t>
            </a:r>
            <a:r>
              <a:rPr lang="en-US" altLang="ko-KR" dirty="0"/>
              <a:t>&lt;repository&gt;</a:t>
            </a:r>
            <a:r>
              <a:rPr lang="ko-KR" altLang="en-US" dirty="0"/>
              <a:t>를 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98228" y="1640030"/>
            <a:ext cx="7344816" cy="1924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&lt;repositories&gt;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&lt;repository&gt;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&lt;snapshots&gt;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&lt;enabled&gt;false&lt;/enabled&gt;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&lt;/snapshots&gt;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&lt;id&gt;central&lt;/id&gt;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&lt;name&gt;Central Repository&lt;/name&gt;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url</a:t>
            </a:r>
            <a:r>
              <a:rPr lang="en-US" altLang="ko-KR" sz="1200" dirty="0">
                <a:latin typeface="Consolas" panose="020B0609020204030204" pitchFamily="49" charset="0"/>
              </a:rPr>
              <a:t>&gt;https://repo.maven.apache.org/maven2&lt;/url&gt;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&lt;/repository&gt;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&lt;/repositories&gt;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794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의존 라이브러리 추가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중앙 저장소의 </a:t>
            </a:r>
            <a:r>
              <a:rPr lang="ko-KR" altLang="en-US" dirty="0" err="1"/>
              <a:t>라이브러를</a:t>
            </a:r>
            <a:r>
              <a:rPr lang="ko-KR" altLang="en-US" dirty="0"/>
              <a:t> 확인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http://mvnrepository.com/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523" y="2052439"/>
            <a:ext cx="6921192" cy="45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50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프로젝트에 의존성 추가하기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프로젝트를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의존성을 추가한다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log4J</a:t>
            </a:r>
          </a:p>
          <a:p>
            <a:pPr lvl="1"/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jdbc</a:t>
            </a:r>
            <a:r>
              <a:rPr lang="en-US" altLang="ko-KR" dirty="0" smtClean="0"/>
              <a:t> </a:t>
            </a:r>
            <a:r>
              <a:rPr lang="en-US" altLang="ko-KR" dirty="0"/>
              <a:t>driver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217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 err="1"/>
              <a:t>메이븐으로</a:t>
            </a:r>
            <a:r>
              <a:rPr lang="ko-KR" altLang="en-US" dirty="0"/>
              <a:t> 자바 웹 어플리케이션 프로젝트 생성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이클립스에서 </a:t>
            </a:r>
            <a:r>
              <a:rPr lang="ko-KR" altLang="en-US" dirty="0" err="1"/>
              <a:t>메이븐</a:t>
            </a:r>
            <a:r>
              <a:rPr lang="ko-KR" altLang="en-US" dirty="0"/>
              <a:t> 웹 어플리케이션 생성</a:t>
            </a:r>
            <a:endParaRPr lang="en-US" altLang="ko-KR" dirty="0"/>
          </a:p>
          <a:p>
            <a:pPr marL="970687" lvl="1" indent="-514350">
              <a:buFont typeface="+mj-lt"/>
              <a:buAutoNum type="arabicPeriod"/>
            </a:pPr>
            <a:r>
              <a:rPr lang="en-US" altLang="ko-KR" dirty="0"/>
              <a:t>servlet-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의존성 추가</a:t>
            </a:r>
            <a:endParaRPr lang="en-US" altLang="ko-KR" dirty="0"/>
          </a:p>
          <a:p>
            <a:pPr marL="970687" lvl="1" indent="-514350">
              <a:buFont typeface="+mj-lt"/>
              <a:buAutoNum type="arabicPeriod"/>
            </a:pPr>
            <a:r>
              <a:rPr lang="en-US" altLang="ko-KR" dirty="0"/>
              <a:t>spring-core </a:t>
            </a:r>
            <a:r>
              <a:rPr lang="ko-KR" altLang="en-US" dirty="0"/>
              <a:t>의존성 추가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67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의존성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014620"/>
            <a:ext cx="9624060" cy="5574323"/>
          </a:xfrm>
        </p:spPr>
        <p:txBody>
          <a:bodyPr>
            <a:normAutofit fontScale="92500" lnSpcReduction="20000"/>
          </a:bodyPr>
          <a:lstStyle/>
          <a:p>
            <a:pPr marL="304800" indent="-292100">
              <a:lnSpc>
                <a:spcPct val="100000"/>
              </a:lnSpc>
              <a:buSzPct val="45614"/>
              <a:buChar char="●"/>
              <a:tabLst>
                <a:tab pos="305435" algn="l"/>
              </a:tabLst>
            </a:pPr>
            <a:r>
              <a:rPr lang="ko-KR" altLang="en-US" sz="2850" spc="-5" dirty="0">
                <a:latin typeface="Arial"/>
                <a:cs typeface="Arial"/>
              </a:rPr>
              <a:t>사용되는 라이브러리</a:t>
            </a:r>
            <a:r>
              <a:rPr lang="en-US" altLang="ko-KR" sz="2850" spc="-5" dirty="0">
                <a:latin typeface="Arial"/>
                <a:cs typeface="Arial"/>
              </a:rPr>
              <a:t>(</a:t>
            </a:r>
            <a:r>
              <a:rPr lang="ko-KR" altLang="en-US" sz="2850" spc="-5" dirty="0">
                <a:latin typeface="Arial"/>
                <a:cs typeface="Arial"/>
              </a:rPr>
              <a:t>의존성</a:t>
            </a:r>
            <a:r>
              <a:rPr lang="en-US" altLang="ko-KR" sz="2850" spc="-5" dirty="0">
                <a:latin typeface="Arial"/>
                <a:cs typeface="Arial"/>
              </a:rPr>
              <a:t>)</a:t>
            </a:r>
            <a:r>
              <a:rPr lang="ko-KR" altLang="en-US" sz="2850" spc="-5" dirty="0">
                <a:latin typeface="Arial"/>
                <a:cs typeface="Arial"/>
              </a:rPr>
              <a:t>를 모두 정의</a:t>
            </a:r>
            <a:endParaRPr lang="en-US" altLang="ko-KR" sz="2850" dirty="0">
              <a:latin typeface="Arial"/>
              <a:cs typeface="Arial"/>
            </a:endParaRPr>
          </a:p>
          <a:p>
            <a:pPr marL="694690" lvl="1" indent="-257810">
              <a:lnSpc>
                <a:spcPct val="100000"/>
              </a:lnSpc>
              <a:spcBef>
                <a:spcPts val="690"/>
              </a:spcBef>
              <a:buSzPct val="76000"/>
              <a:buFont typeface="Lucida Sans Unicode"/>
              <a:buChar char="-"/>
              <a:tabLst>
                <a:tab pos="695325" algn="l"/>
              </a:tabLst>
            </a:pPr>
            <a:r>
              <a:rPr lang="en-US" altLang="ko-KR" sz="2500" spc="15" dirty="0">
                <a:latin typeface="Arial"/>
                <a:cs typeface="Arial"/>
              </a:rPr>
              <a:t>pom.xml </a:t>
            </a:r>
            <a:r>
              <a:rPr lang="ko-KR" altLang="en-US" sz="2500" spc="15" dirty="0">
                <a:latin typeface="Arial"/>
                <a:cs typeface="Arial"/>
              </a:rPr>
              <a:t>파일에 정의만 하면 됨</a:t>
            </a:r>
            <a:r>
              <a:rPr lang="en-US" altLang="ko-KR" sz="2500" spc="-105" dirty="0">
                <a:latin typeface="Arial"/>
                <a:cs typeface="Arial"/>
              </a:rPr>
              <a:t> </a:t>
            </a:r>
            <a:r>
              <a:rPr lang="en-US" altLang="ko-KR" sz="2500" spc="5" dirty="0">
                <a:latin typeface="Arial"/>
                <a:cs typeface="Arial"/>
              </a:rPr>
              <a:t>!</a:t>
            </a:r>
          </a:p>
          <a:p>
            <a:pPr marL="694690" lvl="1" indent="-257810">
              <a:lnSpc>
                <a:spcPct val="100000"/>
              </a:lnSpc>
              <a:spcBef>
                <a:spcPts val="690"/>
              </a:spcBef>
              <a:buSzPct val="76000"/>
              <a:buFont typeface="Lucida Sans Unicode"/>
              <a:buChar char="-"/>
              <a:tabLst>
                <a:tab pos="695325" algn="l"/>
              </a:tabLst>
            </a:pPr>
            <a:r>
              <a:rPr lang="ko-KR" altLang="en-US" sz="2500" spc="5" dirty="0">
                <a:latin typeface="Arial"/>
                <a:cs typeface="Arial"/>
              </a:rPr>
              <a:t>라이브러리는 프로젝트 디렉토리가 아니라 </a:t>
            </a:r>
            <a:r>
              <a:rPr lang="en-US" altLang="ko-KR" sz="2500" spc="5" dirty="0">
                <a:latin typeface="Arial"/>
                <a:cs typeface="Arial"/>
              </a:rPr>
              <a:t>USER_HOME/.m2 </a:t>
            </a:r>
            <a:r>
              <a:rPr lang="ko-KR" altLang="en-US" sz="2500" spc="5" dirty="0">
                <a:latin typeface="Arial"/>
                <a:cs typeface="Arial"/>
              </a:rPr>
              <a:t>저장</a:t>
            </a:r>
            <a:endParaRPr lang="en-US" altLang="ko-KR" sz="2500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325"/>
              </a:spcBef>
              <a:buSzPct val="45614"/>
              <a:buChar char="●"/>
              <a:tabLst>
                <a:tab pos="305435" algn="l"/>
              </a:tabLst>
            </a:pPr>
            <a:endParaRPr lang="en-US" altLang="ko-KR" sz="2850" spc="-5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415"/>
              </a:spcBef>
              <a:buSzPct val="45614"/>
              <a:buChar char="●"/>
              <a:tabLst>
                <a:tab pos="305435" algn="l"/>
              </a:tabLst>
            </a:pPr>
            <a:r>
              <a:rPr lang="ko-KR" altLang="en-US" sz="2850" spc="-10" dirty="0">
                <a:latin typeface="Arial"/>
                <a:cs typeface="Arial"/>
              </a:rPr>
              <a:t>의존성 분석 </a:t>
            </a:r>
            <a:r>
              <a:rPr lang="en-US" altLang="ko-KR" sz="2850" spc="-10" dirty="0">
                <a:latin typeface="Arial"/>
                <a:cs typeface="Arial"/>
              </a:rPr>
              <a:t>: </a:t>
            </a:r>
            <a:r>
              <a:rPr lang="ko-KR" altLang="en-US" sz="2850" spc="-10" dirty="0">
                <a:latin typeface="Arial"/>
                <a:cs typeface="Arial"/>
              </a:rPr>
              <a:t>바이트 코드 분석을 통해 의존성 문제 제시</a:t>
            </a:r>
            <a:endParaRPr lang="en-US" altLang="ko-KR" sz="2850" spc="-10" dirty="0">
              <a:latin typeface="Arial"/>
              <a:cs typeface="Arial"/>
            </a:endParaRPr>
          </a:p>
          <a:p>
            <a:pPr marL="761137" lvl="1" indent="-292100">
              <a:spcBef>
                <a:spcPts val="415"/>
              </a:spcBef>
              <a:buSzPct val="45614"/>
              <a:buChar char="●"/>
              <a:tabLst>
                <a:tab pos="305435" algn="l"/>
              </a:tabLst>
            </a:pPr>
            <a:r>
              <a:rPr lang="ko-KR" altLang="en-US" sz="2450" spc="-10" dirty="0">
                <a:latin typeface="Arial"/>
                <a:cs typeface="Arial"/>
              </a:rPr>
              <a:t>사용되었지만 정의되지 않은 의존성</a:t>
            </a:r>
            <a:endParaRPr lang="en-US" altLang="ko-KR" sz="2450" spc="-10" dirty="0">
              <a:latin typeface="Arial"/>
              <a:cs typeface="Arial"/>
            </a:endParaRPr>
          </a:p>
          <a:p>
            <a:pPr marL="761137" lvl="1" indent="-292100">
              <a:spcBef>
                <a:spcPts val="415"/>
              </a:spcBef>
              <a:buSzPct val="45614"/>
              <a:buChar char="●"/>
              <a:tabLst>
                <a:tab pos="305435" algn="l"/>
              </a:tabLst>
            </a:pPr>
            <a:r>
              <a:rPr lang="ko-KR" altLang="en-US" sz="2450" spc="-10" dirty="0">
                <a:latin typeface="Arial"/>
                <a:cs typeface="Arial"/>
              </a:rPr>
              <a:t>사용되지 않았지만 정의된 의존성</a:t>
            </a:r>
            <a:endParaRPr lang="en-US" altLang="ko-KR" sz="2450" dirty="0">
              <a:latin typeface="Arial"/>
              <a:cs typeface="Arial"/>
            </a:endParaRPr>
          </a:p>
          <a:p>
            <a:pPr marL="694690" lvl="1" indent="-257810">
              <a:lnSpc>
                <a:spcPct val="100000"/>
              </a:lnSpc>
              <a:spcBef>
                <a:spcPts val="690"/>
              </a:spcBef>
              <a:buSzPct val="76000"/>
              <a:buFont typeface="Lucida Sans Unicode"/>
              <a:buChar char="-"/>
              <a:tabLst>
                <a:tab pos="695325" algn="l"/>
              </a:tabLst>
            </a:pPr>
            <a:r>
              <a:rPr lang="en-US" altLang="ko-KR" sz="2500" spc="15" dirty="0" err="1">
                <a:latin typeface="Consolas" panose="020B0609020204030204" pitchFamily="49" charset="0"/>
                <a:cs typeface="Courier New"/>
              </a:rPr>
              <a:t>mvn</a:t>
            </a:r>
            <a:r>
              <a:rPr lang="en-US" altLang="ko-KR" sz="2500" spc="-40" dirty="0">
                <a:latin typeface="Consolas" panose="020B0609020204030204" pitchFamily="49" charset="0"/>
                <a:cs typeface="Courier New"/>
              </a:rPr>
              <a:t> </a:t>
            </a:r>
            <a:r>
              <a:rPr lang="en-US" altLang="ko-KR" sz="2500" spc="15" dirty="0" err="1">
                <a:latin typeface="Consolas" panose="020B0609020204030204" pitchFamily="49" charset="0"/>
                <a:cs typeface="Courier New"/>
              </a:rPr>
              <a:t>dependency:analyze</a:t>
            </a:r>
            <a:endParaRPr lang="en-US" altLang="ko-KR" sz="2500" dirty="0">
              <a:latin typeface="Consolas" panose="020B0609020204030204" pitchFamily="49" charset="0"/>
              <a:cs typeface="Courier New"/>
            </a:endParaRPr>
          </a:p>
          <a:p>
            <a:pPr marL="304800" indent="-292100">
              <a:lnSpc>
                <a:spcPct val="100000"/>
              </a:lnSpc>
              <a:spcBef>
                <a:spcPts val="325"/>
              </a:spcBef>
              <a:buSzPct val="45614"/>
              <a:buChar char="●"/>
              <a:tabLst>
                <a:tab pos="305435" algn="l"/>
              </a:tabLst>
            </a:pPr>
            <a:endParaRPr lang="en-US" altLang="ko-KR" sz="2850" spc="-5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325"/>
              </a:spcBef>
              <a:buSzPct val="45614"/>
              <a:buChar char="●"/>
              <a:tabLst>
                <a:tab pos="305435" algn="l"/>
              </a:tabLst>
            </a:pPr>
            <a:r>
              <a:rPr lang="ko-KR" altLang="en-US" sz="2850" spc="-5" dirty="0">
                <a:latin typeface="Arial"/>
                <a:cs typeface="Arial"/>
              </a:rPr>
              <a:t>의존성 관계</a:t>
            </a:r>
            <a:r>
              <a:rPr lang="en-US" altLang="ko-KR" sz="2850" spc="-5" dirty="0">
                <a:latin typeface="Arial"/>
                <a:cs typeface="Arial"/>
              </a:rPr>
              <a:t> </a:t>
            </a:r>
            <a:r>
              <a:rPr lang="ko-KR" altLang="en-US" sz="2850" spc="-5" dirty="0">
                <a:latin typeface="Arial"/>
                <a:cs typeface="Arial"/>
              </a:rPr>
              <a:t>구조 확인</a:t>
            </a:r>
            <a:endParaRPr lang="en-US" altLang="ko-KR" sz="2850" spc="-5" dirty="0">
              <a:latin typeface="Arial"/>
              <a:cs typeface="Arial"/>
            </a:endParaRPr>
          </a:p>
          <a:p>
            <a:pPr marL="761137" lvl="1" indent="-292100">
              <a:spcBef>
                <a:spcPts val="325"/>
              </a:spcBef>
              <a:buSzPct val="45614"/>
              <a:buChar char="●"/>
              <a:tabLst>
                <a:tab pos="305435" algn="l"/>
              </a:tabLst>
            </a:pPr>
            <a:r>
              <a:rPr lang="en-US" altLang="ko-KR" sz="2500" spc="15" dirty="0" err="1">
                <a:latin typeface="Consolas" panose="020B0609020204030204" pitchFamily="49" charset="0"/>
                <a:cs typeface="Courier New"/>
              </a:rPr>
              <a:t>mvn</a:t>
            </a:r>
            <a:r>
              <a:rPr lang="en-US" altLang="ko-KR" sz="2500" spc="15" dirty="0">
                <a:latin typeface="Consolas" panose="020B0609020204030204" pitchFamily="49" charset="0"/>
                <a:cs typeface="Courier New"/>
              </a:rPr>
              <a:t> </a:t>
            </a:r>
            <a:r>
              <a:rPr lang="en-US" altLang="ko-KR" sz="2500" spc="15" dirty="0" err="1">
                <a:latin typeface="Consolas" panose="020B0609020204030204" pitchFamily="49" charset="0"/>
                <a:cs typeface="Courier New"/>
              </a:rPr>
              <a:t>dependency:tree</a:t>
            </a:r>
            <a:endParaRPr lang="en-US" altLang="ko-KR" sz="2500" spc="15" dirty="0">
              <a:latin typeface="Consolas" panose="020B0609020204030204" pitchFamily="49" charset="0"/>
              <a:cs typeface="Courier New"/>
            </a:endParaRPr>
          </a:p>
          <a:p>
            <a:pPr marL="761137" lvl="1" indent="-292100">
              <a:spcBef>
                <a:spcPts val="325"/>
              </a:spcBef>
              <a:buSzPct val="45614"/>
              <a:buChar char="●"/>
              <a:tabLst>
                <a:tab pos="305435" algn="l"/>
              </a:tabLst>
            </a:pPr>
            <a:r>
              <a:rPr lang="en-US" altLang="ko-KR" sz="2500" spc="15" dirty="0" err="1">
                <a:latin typeface="Consolas" panose="020B0609020204030204" pitchFamily="49" charset="0"/>
                <a:cs typeface="Courier New"/>
              </a:rPr>
              <a:t>mvn</a:t>
            </a:r>
            <a:r>
              <a:rPr lang="en-US" altLang="ko-KR" sz="2500" spc="15" dirty="0">
                <a:latin typeface="Consolas" panose="020B0609020204030204" pitchFamily="49" charset="0"/>
                <a:cs typeface="Courier New"/>
              </a:rPr>
              <a:t> </a:t>
            </a:r>
            <a:r>
              <a:rPr lang="en-US" altLang="ko-KR" sz="2500" spc="15" dirty="0" err="1">
                <a:latin typeface="Consolas" panose="020B0609020204030204" pitchFamily="49" charset="0"/>
                <a:cs typeface="Courier New"/>
              </a:rPr>
              <a:t>dependency:list</a:t>
            </a:r>
            <a:endParaRPr lang="en-US" altLang="ko-KR" sz="2500" spc="15" dirty="0">
              <a:latin typeface="Consolas" panose="020B0609020204030204" pitchFamily="49" charset="0"/>
              <a:cs typeface="Courier New"/>
            </a:endParaRPr>
          </a:p>
          <a:p>
            <a:pPr marL="761137" lvl="1" indent="-292100">
              <a:spcBef>
                <a:spcPts val="325"/>
              </a:spcBef>
              <a:buSzPct val="45614"/>
              <a:buChar char="●"/>
              <a:tabLst>
                <a:tab pos="305435" algn="l"/>
              </a:tabLst>
            </a:pPr>
            <a:endParaRPr lang="en-US" altLang="ko-KR" sz="2450" spc="-5" dirty="0">
              <a:latin typeface="Arial"/>
              <a:cs typeface="Arial"/>
            </a:endParaRPr>
          </a:p>
          <a:p>
            <a:pPr marL="304800" indent="-292100">
              <a:spcBef>
                <a:spcPts val="325"/>
              </a:spcBef>
              <a:buSzPct val="45614"/>
              <a:buChar char="●"/>
              <a:tabLst>
                <a:tab pos="305435" algn="l"/>
              </a:tabLst>
            </a:pPr>
            <a:r>
              <a:rPr lang="ko-KR" altLang="en-US" sz="2850" spc="-5" dirty="0">
                <a:latin typeface="Arial"/>
                <a:cs typeface="Arial"/>
              </a:rPr>
              <a:t>의존성 프로젝트로 복사</a:t>
            </a:r>
            <a:endParaRPr lang="en-US" altLang="ko-KR" sz="2850" spc="-5" dirty="0">
              <a:latin typeface="Arial"/>
              <a:cs typeface="Arial"/>
            </a:endParaRPr>
          </a:p>
          <a:p>
            <a:pPr marL="761137" lvl="1" indent="-292100">
              <a:spcBef>
                <a:spcPts val="325"/>
              </a:spcBef>
              <a:buSzPct val="45614"/>
              <a:buFont typeface="Arial" pitchFamily="34" charset="0"/>
              <a:buChar char="●"/>
              <a:tabLst>
                <a:tab pos="305435" algn="l"/>
              </a:tabLst>
            </a:pPr>
            <a:r>
              <a:rPr lang="en-US" altLang="ko-KR" sz="2500" spc="15" dirty="0" err="1">
                <a:latin typeface="Consolas" panose="020B0609020204030204" pitchFamily="49" charset="0"/>
                <a:cs typeface="Courier New"/>
              </a:rPr>
              <a:t>mvn</a:t>
            </a:r>
            <a:r>
              <a:rPr lang="en-US" altLang="ko-KR" sz="2500" spc="15" dirty="0">
                <a:latin typeface="Consolas" panose="020B0609020204030204" pitchFamily="49" charset="0"/>
                <a:cs typeface="Courier New"/>
              </a:rPr>
              <a:t> clean </a:t>
            </a:r>
            <a:r>
              <a:rPr lang="en-US" altLang="ko-KR" sz="2500" spc="15" dirty="0" err="1">
                <a:latin typeface="Consolas" panose="020B0609020204030204" pitchFamily="49" charset="0"/>
                <a:cs typeface="Courier New"/>
              </a:rPr>
              <a:t>dependency:copy-dependencies</a:t>
            </a:r>
            <a:r>
              <a:rPr lang="en-US" altLang="ko-KR" sz="2500" spc="15" dirty="0">
                <a:latin typeface="Consolas" panose="020B0609020204030204" pitchFamily="49" charset="0"/>
                <a:cs typeface="Courier New"/>
              </a:rPr>
              <a:t> package</a:t>
            </a:r>
          </a:p>
          <a:p>
            <a:pPr marL="761137" lvl="1" indent="-292100">
              <a:spcBef>
                <a:spcPts val="325"/>
              </a:spcBef>
              <a:buSzPct val="45614"/>
              <a:buFont typeface="Arial" pitchFamily="34" charset="0"/>
              <a:buChar char="●"/>
              <a:tabLst>
                <a:tab pos="305435" algn="l"/>
              </a:tabLst>
            </a:pPr>
            <a:endParaRPr lang="en-US" altLang="ko-KR" sz="2500" spc="15" dirty="0">
              <a:latin typeface="Courier New"/>
              <a:cs typeface="Courier New"/>
            </a:endParaRPr>
          </a:p>
          <a:p>
            <a:pPr marL="304800" indent="-292100">
              <a:lnSpc>
                <a:spcPct val="100000"/>
              </a:lnSpc>
              <a:spcBef>
                <a:spcPts val="325"/>
              </a:spcBef>
              <a:buSzPct val="45614"/>
              <a:buChar char="●"/>
              <a:tabLst>
                <a:tab pos="305435" algn="l"/>
              </a:tabLst>
            </a:pPr>
            <a:endParaRPr lang="en-US" altLang="ko-KR" sz="2850" spc="-5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325"/>
              </a:spcBef>
              <a:buSzPct val="45614"/>
              <a:buChar char="●"/>
              <a:tabLst>
                <a:tab pos="305435" algn="l"/>
              </a:tabLst>
            </a:pPr>
            <a:endParaRPr lang="en-US" altLang="ko-KR" sz="2850" spc="-5" dirty="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325"/>
              </a:spcBef>
              <a:buSzPct val="45614"/>
              <a:buChar char="●"/>
              <a:tabLst>
                <a:tab pos="30543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196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의존성 관리 </a:t>
            </a:r>
            <a:r>
              <a:rPr lang="en-US" altLang="ko-KR" dirty="0"/>
              <a:t>- </a:t>
            </a:r>
            <a:r>
              <a:rPr lang="ko-KR" altLang="en-US" dirty="0" err="1"/>
              <a:t>스코프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800" indent="-292100">
              <a:lnSpc>
                <a:spcPct val="100000"/>
              </a:lnSpc>
              <a:buSzPct val="45614"/>
              <a:buChar char="●"/>
              <a:tabLst>
                <a:tab pos="305435" algn="l"/>
              </a:tabLst>
            </a:pPr>
            <a:r>
              <a:rPr lang="ko-KR" altLang="en-US" sz="2850" spc="-10" dirty="0" err="1">
                <a:latin typeface="Arial"/>
                <a:cs typeface="Arial"/>
              </a:rPr>
              <a:t>스코프</a:t>
            </a:r>
            <a:endParaRPr lang="en-US" altLang="ko-KR" sz="2850" dirty="0">
              <a:latin typeface="Arial"/>
              <a:cs typeface="Arial"/>
            </a:endParaRPr>
          </a:p>
          <a:p>
            <a:pPr marL="700405" marR="523875" lvl="1" indent="-263525">
              <a:spcBef>
                <a:spcPts val="1195"/>
              </a:spcBef>
              <a:buSzPct val="76000"/>
              <a:buFont typeface="Lucida Sans Unicode"/>
              <a:buChar char="-"/>
              <a:tabLst>
                <a:tab pos="695325" algn="l"/>
              </a:tabLst>
            </a:pPr>
            <a:r>
              <a:rPr lang="en-US" altLang="ko-KR" sz="2500" b="1" spc="10" dirty="0">
                <a:latin typeface="Arial"/>
                <a:cs typeface="Arial"/>
              </a:rPr>
              <a:t>Compile </a:t>
            </a:r>
            <a:r>
              <a:rPr lang="en-US" altLang="ko-KR" sz="2500" spc="10" dirty="0">
                <a:latin typeface="Arial"/>
                <a:cs typeface="Arial"/>
              </a:rPr>
              <a:t>(</a:t>
            </a:r>
            <a:r>
              <a:rPr lang="ko-KR" altLang="en-US" sz="2500" spc="10" dirty="0">
                <a:latin typeface="Arial"/>
                <a:cs typeface="Arial"/>
              </a:rPr>
              <a:t>기본</a:t>
            </a:r>
            <a:r>
              <a:rPr lang="en-US" altLang="ko-KR" sz="2500" spc="10" dirty="0">
                <a:latin typeface="Arial"/>
                <a:cs typeface="Arial"/>
              </a:rPr>
              <a:t>) </a:t>
            </a:r>
            <a:r>
              <a:rPr lang="en-US" altLang="ko-KR" sz="2500" spc="5" dirty="0">
                <a:latin typeface="Arial"/>
                <a:cs typeface="Arial"/>
              </a:rPr>
              <a:t>: </a:t>
            </a:r>
            <a:r>
              <a:rPr lang="ko-KR" altLang="en-US" sz="2500" spc="10" dirty="0">
                <a:latin typeface="Arial"/>
                <a:cs typeface="Arial"/>
              </a:rPr>
              <a:t>어플리케이션 실행과 빌드 시 필요</a:t>
            </a:r>
            <a:endParaRPr lang="en-US" altLang="ko-KR" sz="2500" dirty="0">
              <a:latin typeface="Arial"/>
              <a:cs typeface="Arial"/>
            </a:endParaRPr>
          </a:p>
          <a:p>
            <a:pPr marL="700405" marR="808990" lvl="1" indent="-263525">
              <a:spcBef>
                <a:spcPts val="990"/>
              </a:spcBef>
              <a:buSzPct val="76000"/>
              <a:buFont typeface="Lucida Sans Unicode"/>
              <a:buChar char="-"/>
              <a:tabLst>
                <a:tab pos="695325" algn="l"/>
              </a:tabLst>
            </a:pPr>
            <a:r>
              <a:rPr lang="en-US" altLang="ko-KR" sz="2500" b="1" spc="15" dirty="0">
                <a:latin typeface="Arial"/>
                <a:cs typeface="Arial"/>
              </a:rPr>
              <a:t>Runtime </a:t>
            </a:r>
            <a:r>
              <a:rPr lang="en-US" altLang="ko-KR" sz="2500" spc="5" dirty="0">
                <a:latin typeface="Arial"/>
                <a:cs typeface="Arial"/>
              </a:rPr>
              <a:t>: </a:t>
            </a:r>
            <a:r>
              <a:rPr lang="ko-KR" altLang="en-US" sz="2500" spc="5" dirty="0">
                <a:latin typeface="Arial"/>
                <a:cs typeface="Arial"/>
              </a:rPr>
              <a:t>빌드에는 </a:t>
            </a:r>
            <a:r>
              <a:rPr lang="ko-KR" altLang="en-US" sz="2500" spc="5" dirty="0" err="1">
                <a:latin typeface="Arial"/>
                <a:cs typeface="Arial"/>
              </a:rPr>
              <a:t>필요없으나</a:t>
            </a:r>
            <a:r>
              <a:rPr lang="ko-KR" altLang="en-US" sz="2500" spc="5" dirty="0">
                <a:latin typeface="Arial"/>
                <a:cs typeface="Arial"/>
              </a:rPr>
              <a:t> 실행 시 필요</a:t>
            </a:r>
            <a:endParaRPr lang="en-US" altLang="ko-KR" sz="2500" dirty="0">
              <a:latin typeface="Arial"/>
              <a:cs typeface="Arial"/>
            </a:endParaRPr>
          </a:p>
          <a:p>
            <a:pPr marL="1089025" lvl="2" indent="-193675">
              <a:spcBef>
                <a:spcPts val="254"/>
              </a:spcBef>
              <a:buSzPct val="44186"/>
              <a:buChar char="●"/>
              <a:tabLst>
                <a:tab pos="1089660" algn="l"/>
              </a:tabLst>
            </a:pPr>
            <a:r>
              <a:rPr lang="en-US" altLang="ko-KR" sz="2150" spc="10" dirty="0">
                <a:latin typeface="Arial"/>
                <a:cs typeface="Arial"/>
              </a:rPr>
              <a:t>Ex </a:t>
            </a:r>
            <a:r>
              <a:rPr lang="en-US" altLang="ko-KR" sz="2150" spc="5" dirty="0">
                <a:latin typeface="Arial"/>
                <a:cs typeface="Arial"/>
              </a:rPr>
              <a:t>:</a:t>
            </a:r>
            <a:r>
              <a:rPr lang="en-US" altLang="ko-KR" sz="2150" spc="-90" dirty="0">
                <a:latin typeface="Arial"/>
                <a:cs typeface="Arial"/>
              </a:rPr>
              <a:t> </a:t>
            </a:r>
            <a:r>
              <a:rPr lang="en-US" altLang="ko-KR" sz="2150" spc="5" dirty="0" err="1">
                <a:latin typeface="Arial"/>
                <a:cs typeface="Arial"/>
              </a:rPr>
              <a:t>taglibs</a:t>
            </a:r>
            <a:endParaRPr lang="en-US" altLang="ko-KR" sz="2150" dirty="0">
              <a:latin typeface="Arial"/>
              <a:cs typeface="Arial"/>
            </a:endParaRPr>
          </a:p>
          <a:p>
            <a:pPr marL="700405" marR="719455" lvl="1" indent="-263525">
              <a:spcBef>
                <a:spcPts val="800"/>
              </a:spcBef>
              <a:buSzPct val="76000"/>
              <a:buFont typeface="Lucida Sans Unicode"/>
              <a:buChar char="-"/>
              <a:tabLst>
                <a:tab pos="695325" algn="l"/>
              </a:tabLst>
            </a:pPr>
            <a:r>
              <a:rPr lang="en-US" altLang="ko-KR" sz="2500" b="1" spc="10" dirty="0">
                <a:latin typeface="Arial"/>
                <a:cs typeface="Arial"/>
              </a:rPr>
              <a:t>Provided </a:t>
            </a:r>
            <a:r>
              <a:rPr lang="en-US" altLang="ko-KR" sz="2500" spc="5" dirty="0">
                <a:latin typeface="Arial"/>
                <a:cs typeface="Arial"/>
              </a:rPr>
              <a:t>: </a:t>
            </a:r>
            <a:r>
              <a:rPr lang="ko-KR" altLang="en-US" sz="2500" spc="5" dirty="0">
                <a:latin typeface="Arial"/>
                <a:cs typeface="Arial"/>
              </a:rPr>
              <a:t>빌드 시에는 필요하나 실행 시에는 필요하지 않음 </a:t>
            </a:r>
            <a:r>
              <a:rPr lang="en-US" altLang="ko-KR" sz="2500" spc="5" dirty="0">
                <a:latin typeface="Arial"/>
                <a:cs typeface="Arial"/>
              </a:rPr>
              <a:t>(</a:t>
            </a:r>
            <a:r>
              <a:rPr lang="ko-KR" altLang="en-US" sz="2500" spc="5" dirty="0">
                <a:latin typeface="Arial"/>
                <a:cs typeface="Arial"/>
              </a:rPr>
              <a:t>컨테이너에 의해 제공됨</a:t>
            </a:r>
            <a:r>
              <a:rPr lang="en-US" altLang="ko-KR" sz="2500" spc="5" dirty="0">
                <a:latin typeface="Arial"/>
                <a:cs typeface="Arial"/>
              </a:rPr>
              <a:t>)</a:t>
            </a:r>
            <a:endParaRPr lang="en-US" altLang="ko-KR" sz="2500" dirty="0">
              <a:latin typeface="Arial"/>
              <a:cs typeface="Arial"/>
            </a:endParaRPr>
          </a:p>
          <a:p>
            <a:pPr marL="1089025" lvl="2" indent="-193675">
              <a:spcBef>
                <a:spcPts val="254"/>
              </a:spcBef>
              <a:buSzPct val="44186"/>
              <a:buChar char="●"/>
              <a:tabLst>
                <a:tab pos="1089660" algn="l"/>
              </a:tabLst>
            </a:pPr>
            <a:r>
              <a:rPr lang="en-US" altLang="ko-KR" sz="2150" spc="10" dirty="0">
                <a:latin typeface="Arial"/>
                <a:cs typeface="Arial"/>
              </a:rPr>
              <a:t>Ex </a:t>
            </a:r>
            <a:r>
              <a:rPr lang="en-US" altLang="ko-KR" sz="2150" spc="5" dirty="0">
                <a:latin typeface="Arial"/>
                <a:cs typeface="Arial"/>
              </a:rPr>
              <a:t>: Servlet API, DBMS Driver</a:t>
            </a:r>
            <a:r>
              <a:rPr lang="en-US" altLang="ko-KR" sz="2150" spc="10" dirty="0">
                <a:latin typeface="Arial"/>
                <a:cs typeface="Arial"/>
              </a:rPr>
              <a:t>,</a:t>
            </a:r>
            <a:r>
              <a:rPr lang="en-US" altLang="ko-KR" sz="2150" spc="-70" dirty="0">
                <a:latin typeface="Arial"/>
                <a:cs typeface="Arial"/>
              </a:rPr>
              <a:t> </a:t>
            </a:r>
            <a:r>
              <a:rPr lang="en-US" altLang="ko-KR" sz="2150" spc="15" dirty="0">
                <a:latin typeface="Arial"/>
                <a:cs typeface="Arial"/>
              </a:rPr>
              <a:t>…</a:t>
            </a:r>
            <a:endParaRPr lang="en-US" altLang="ko-KR" sz="2150" dirty="0">
              <a:latin typeface="Arial"/>
              <a:cs typeface="Arial"/>
            </a:endParaRPr>
          </a:p>
          <a:p>
            <a:pPr marL="700405" marR="5080" lvl="1" indent="-263525">
              <a:spcBef>
                <a:spcPts val="800"/>
              </a:spcBef>
              <a:buSzPct val="76000"/>
              <a:buFont typeface="Lucida Sans Unicode"/>
              <a:buChar char="-"/>
              <a:tabLst>
                <a:tab pos="695325" algn="l"/>
              </a:tabLst>
            </a:pPr>
            <a:r>
              <a:rPr lang="en-US" altLang="ko-KR" sz="2500" b="1" spc="10" dirty="0">
                <a:latin typeface="Arial"/>
                <a:cs typeface="Arial"/>
              </a:rPr>
              <a:t>Test </a:t>
            </a:r>
            <a:r>
              <a:rPr lang="en-US" altLang="ko-KR" sz="2500" spc="5" dirty="0">
                <a:latin typeface="Arial"/>
                <a:cs typeface="Arial"/>
              </a:rPr>
              <a:t>: </a:t>
            </a:r>
            <a:r>
              <a:rPr lang="ko-KR" altLang="en-US" sz="2500" spc="5" dirty="0">
                <a:latin typeface="Arial"/>
                <a:cs typeface="Arial"/>
              </a:rPr>
              <a:t>테스트</a:t>
            </a:r>
            <a:r>
              <a:rPr lang="en-US" altLang="ko-KR" sz="2500" spc="5" dirty="0">
                <a:latin typeface="Arial"/>
                <a:cs typeface="Arial"/>
              </a:rPr>
              <a:t> </a:t>
            </a:r>
            <a:r>
              <a:rPr lang="ko-KR" altLang="en-US" sz="2500" spc="5" dirty="0">
                <a:latin typeface="Arial"/>
                <a:cs typeface="Arial"/>
              </a:rPr>
              <a:t>시에만 필요</a:t>
            </a:r>
            <a:r>
              <a:rPr lang="en-US" altLang="ko-KR" sz="2500" spc="5" dirty="0">
                <a:latin typeface="Arial"/>
                <a:cs typeface="Arial"/>
              </a:rPr>
              <a:t>, </a:t>
            </a:r>
            <a:r>
              <a:rPr lang="ko-KR" altLang="en-US" sz="2500" spc="5" dirty="0">
                <a:latin typeface="Arial"/>
                <a:cs typeface="Arial"/>
              </a:rPr>
              <a:t>어플리케이션 빌드와 실행에는 사용되지 않음</a:t>
            </a:r>
            <a:endParaRPr lang="en-US" altLang="ko-KR" sz="2500" dirty="0">
              <a:latin typeface="Arial"/>
              <a:cs typeface="Arial"/>
            </a:endParaRPr>
          </a:p>
          <a:p>
            <a:pPr marL="1089025" lvl="2" indent="-193675">
              <a:spcBef>
                <a:spcPts val="254"/>
              </a:spcBef>
              <a:buSzPct val="44186"/>
              <a:buChar char="●"/>
              <a:tabLst>
                <a:tab pos="1089660" algn="l"/>
              </a:tabLst>
            </a:pPr>
            <a:r>
              <a:rPr lang="en-US" altLang="ko-KR" sz="2150" spc="10" dirty="0">
                <a:latin typeface="Arial"/>
                <a:cs typeface="Arial"/>
              </a:rPr>
              <a:t>Ex </a:t>
            </a:r>
            <a:r>
              <a:rPr lang="en-US" altLang="ko-KR" sz="2150" spc="5" dirty="0">
                <a:latin typeface="Arial"/>
                <a:cs typeface="Arial"/>
              </a:rPr>
              <a:t>: Junit, </a:t>
            </a:r>
            <a:r>
              <a:rPr lang="en-US" altLang="ko-KR" sz="2150" spc="5" dirty="0" err="1">
                <a:latin typeface="Arial"/>
                <a:cs typeface="Arial"/>
              </a:rPr>
              <a:t>TestNG</a:t>
            </a:r>
            <a:r>
              <a:rPr lang="en-US" altLang="ko-KR" sz="2150" spc="5" dirty="0">
                <a:latin typeface="Arial"/>
                <a:cs typeface="Arial"/>
              </a:rPr>
              <a:t>, </a:t>
            </a:r>
            <a:r>
              <a:rPr lang="en-US" altLang="ko-KR" sz="2150" spc="5" dirty="0" err="1">
                <a:latin typeface="Arial"/>
                <a:cs typeface="Arial"/>
              </a:rPr>
              <a:t>DbUnit</a:t>
            </a:r>
            <a:r>
              <a:rPr lang="en-US" altLang="ko-KR" sz="2150" spc="5" dirty="0">
                <a:latin typeface="Arial"/>
                <a:cs typeface="Arial"/>
              </a:rPr>
              <a:t>,</a:t>
            </a:r>
            <a:r>
              <a:rPr lang="en-US" altLang="ko-KR" sz="2150" spc="-55" dirty="0">
                <a:latin typeface="Arial"/>
                <a:cs typeface="Arial"/>
              </a:rPr>
              <a:t> </a:t>
            </a:r>
            <a:r>
              <a:rPr lang="en-US" altLang="ko-KR" sz="2150" spc="15" dirty="0">
                <a:latin typeface="Arial"/>
                <a:cs typeface="Arial"/>
              </a:rPr>
              <a:t>…</a:t>
            </a:r>
            <a:endParaRPr lang="en-US" altLang="ko-KR" sz="2150" dirty="0">
              <a:latin typeface="Arial"/>
              <a:cs typeface="Arial"/>
            </a:endParaRPr>
          </a:p>
          <a:p>
            <a:pPr marL="694690" lvl="1" indent="-257810">
              <a:buSzPct val="76000"/>
              <a:buFont typeface="Lucida Sans Unicode"/>
              <a:buChar char="-"/>
              <a:tabLst>
                <a:tab pos="695325" algn="l"/>
              </a:tabLst>
            </a:pPr>
            <a:r>
              <a:rPr lang="en-US" altLang="ko-KR" sz="2500" b="1" spc="15" dirty="0">
                <a:latin typeface="Arial"/>
                <a:cs typeface="Arial"/>
              </a:rPr>
              <a:t>System </a:t>
            </a:r>
            <a:r>
              <a:rPr lang="en-US" altLang="ko-KR" sz="2500" spc="5" dirty="0">
                <a:latin typeface="Arial"/>
                <a:cs typeface="Arial"/>
              </a:rPr>
              <a:t>: </a:t>
            </a:r>
            <a:r>
              <a:rPr lang="ko-KR" altLang="en-US" sz="2500" spc="5" dirty="0">
                <a:latin typeface="Arial"/>
                <a:cs typeface="Arial"/>
              </a:rPr>
              <a:t>로컬 라이브러리 </a:t>
            </a:r>
            <a:r>
              <a:rPr lang="en-US" altLang="ko-KR" sz="2500" spc="5" dirty="0">
                <a:latin typeface="Arial"/>
                <a:cs typeface="Arial"/>
              </a:rPr>
              <a:t>(</a:t>
            </a:r>
            <a:r>
              <a:rPr lang="ko-KR" altLang="en-US" sz="2500" spc="5" dirty="0">
                <a:latin typeface="Arial"/>
                <a:cs typeface="Arial"/>
              </a:rPr>
              <a:t>절대 경로를 기재해야 함</a:t>
            </a:r>
            <a:r>
              <a:rPr lang="en-US" altLang="ko-KR" sz="2500" spc="5" dirty="0">
                <a:latin typeface="Arial"/>
                <a:cs typeface="Arial"/>
              </a:rPr>
              <a:t>)</a:t>
            </a:r>
            <a:endParaRPr lang="en-US" altLang="ko-KR" sz="2500" dirty="0">
              <a:latin typeface="Arial"/>
              <a:cs typeface="Arial"/>
            </a:endParaRPr>
          </a:p>
          <a:p>
            <a:pPr marL="1089025" lvl="2" indent="-193675">
              <a:spcBef>
                <a:spcPts val="254"/>
              </a:spcBef>
              <a:buSzPct val="44186"/>
              <a:buChar char="●"/>
              <a:tabLst>
                <a:tab pos="1089660" algn="l"/>
              </a:tabLst>
            </a:pPr>
            <a:r>
              <a:rPr lang="en-US" altLang="ko-KR" sz="2150" spc="10" dirty="0">
                <a:latin typeface="Arial"/>
                <a:cs typeface="Arial"/>
              </a:rPr>
              <a:t>Ex </a:t>
            </a:r>
            <a:r>
              <a:rPr lang="en-US" altLang="ko-KR" sz="2150" spc="5" dirty="0">
                <a:latin typeface="Arial"/>
                <a:cs typeface="Arial"/>
              </a:rPr>
              <a:t>: software</a:t>
            </a:r>
            <a:r>
              <a:rPr lang="en-US" altLang="ko-KR" sz="2150" spc="-60" dirty="0">
                <a:latin typeface="Arial"/>
                <a:cs typeface="Arial"/>
              </a:rPr>
              <a:t> </a:t>
            </a:r>
            <a:r>
              <a:rPr lang="en-US" altLang="ko-KR" sz="2150" spc="5" dirty="0">
                <a:latin typeface="Arial"/>
                <a:cs typeface="Arial"/>
              </a:rPr>
              <a:t>products</a:t>
            </a:r>
            <a:endParaRPr lang="en-US" altLang="ko-KR" sz="2150" dirty="0">
              <a:latin typeface="Arial"/>
              <a:cs typeface="Arial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931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의존성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5" name="object 2"/>
          <p:cNvSpPr/>
          <p:nvPr/>
        </p:nvSpPr>
        <p:spPr>
          <a:xfrm>
            <a:off x="2947050" y="1674297"/>
            <a:ext cx="6864146" cy="5130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/>
          <p:nvPr/>
        </p:nvSpPr>
        <p:spPr>
          <a:xfrm>
            <a:off x="608714" y="1188343"/>
            <a:ext cx="2242279" cy="3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5" dirty="0">
                <a:latin typeface="Arial"/>
                <a:cs typeface="Arial"/>
              </a:rPr>
              <a:t>Without</a:t>
            </a:r>
            <a:r>
              <a:rPr sz="2150" b="1" spc="-65" dirty="0">
                <a:latin typeface="Arial"/>
                <a:cs typeface="Arial"/>
              </a:rPr>
              <a:t> </a:t>
            </a:r>
            <a:r>
              <a:rPr sz="2150" b="1" spc="10" dirty="0">
                <a:latin typeface="Arial"/>
                <a:cs typeface="Arial"/>
              </a:rPr>
              <a:t>Maven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594172" y="1729033"/>
            <a:ext cx="2064763" cy="341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 txBox="1"/>
          <p:nvPr/>
        </p:nvSpPr>
        <p:spPr>
          <a:xfrm>
            <a:off x="2948689" y="1188342"/>
            <a:ext cx="1758355" cy="3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5" dirty="0">
                <a:latin typeface="Arial"/>
                <a:cs typeface="Arial"/>
              </a:rPr>
              <a:t>With</a:t>
            </a:r>
            <a:r>
              <a:rPr sz="2150" b="1" spc="-80" dirty="0">
                <a:latin typeface="Arial"/>
                <a:cs typeface="Arial"/>
              </a:rPr>
              <a:t> </a:t>
            </a:r>
            <a:r>
              <a:rPr sz="2150" b="1" spc="10" dirty="0">
                <a:latin typeface="Arial"/>
                <a:cs typeface="Arial"/>
              </a:rPr>
              <a:t>Maven</a:t>
            </a:r>
            <a:endParaRPr sz="21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2252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의존성 전이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0" y="1188343"/>
            <a:ext cx="9137459" cy="295232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452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빌드 툴 개요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8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의존성 예외 </a:t>
            </a:r>
            <a:r>
              <a:rPr lang="en-US" altLang="ko-KR" dirty="0"/>
              <a:t>(Excluded Dependency)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의존 관계에 있는 라이브러리를 </a:t>
            </a:r>
            <a:r>
              <a:rPr lang="en-US" altLang="ko-KR" dirty="0"/>
              <a:t>&lt;</a:t>
            </a:r>
            <a:r>
              <a:rPr lang="en-US" altLang="ko-KR" dirty="0" err="1"/>
              <a:t>exlusion</a:t>
            </a:r>
            <a:r>
              <a:rPr lang="en-US" altLang="ko-KR" dirty="0"/>
              <a:t>/&gt; </a:t>
            </a:r>
            <a:r>
              <a:rPr lang="ko-KR" altLang="en-US" dirty="0" err="1"/>
              <a:t>엘리먼트를</a:t>
            </a:r>
            <a:r>
              <a:rPr lang="ko-KR" altLang="en-US" dirty="0"/>
              <a:t> 이용하여 명시적으로 제외시킬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98228" y="2124447"/>
            <a:ext cx="8208912" cy="4032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Consolas" panose="020B0609020204030204" pitchFamily="49" charset="0"/>
              </a:rPr>
              <a:t>&lt;dependency&gt;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    &lt;</a:t>
            </a:r>
            <a:r>
              <a:rPr lang="en-US" altLang="ko-KR" sz="2000" dirty="0" err="1">
                <a:latin typeface="Consolas" panose="020B0609020204030204" pitchFamily="49" charset="0"/>
              </a:rPr>
              <a:t>groupId</a:t>
            </a:r>
            <a:r>
              <a:rPr lang="en-US" altLang="ko-KR" sz="2000" dirty="0">
                <a:latin typeface="Consolas" panose="020B0609020204030204" pitchFamily="49" charset="0"/>
              </a:rPr>
              <a:t>&gt;</a:t>
            </a:r>
            <a:r>
              <a:rPr lang="en-US" altLang="ko-KR" sz="2000" dirty="0" err="1">
                <a:latin typeface="Consolas" panose="020B0609020204030204" pitchFamily="49" charset="0"/>
              </a:rPr>
              <a:t>org.apche.struts</a:t>
            </a:r>
            <a:r>
              <a:rPr lang="en-US" altLang="ko-KR" sz="2000" dirty="0">
                <a:latin typeface="Consolas" panose="020B0609020204030204" pitchFamily="49" charset="0"/>
              </a:rPr>
              <a:t>&lt;/</a:t>
            </a:r>
            <a:r>
              <a:rPr lang="en-US" altLang="ko-KR" sz="2000" dirty="0" err="1">
                <a:latin typeface="Consolas" panose="020B0609020204030204" pitchFamily="49" charset="0"/>
              </a:rPr>
              <a:t>groupId</a:t>
            </a:r>
            <a:r>
              <a:rPr lang="en-US" altLang="ko-KR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    &lt;</a:t>
            </a:r>
            <a:r>
              <a:rPr lang="en-US" altLang="ko-KR" sz="2000" dirty="0" err="1">
                <a:latin typeface="Consolas" panose="020B0609020204030204" pitchFamily="49" charset="0"/>
              </a:rPr>
              <a:t>artifactId</a:t>
            </a:r>
            <a:r>
              <a:rPr lang="en-US" altLang="ko-KR" sz="2000" dirty="0">
                <a:latin typeface="Consolas" panose="020B0609020204030204" pitchFamily="49" charset="0"/>
              </a:rPr>
              <a:t>&gt;struts2-core&lt;/</a:t>
            </a:r>
            <a:r>
              <a:rPr lang="en-US" altLang="ko-KR" sz="2000" dirty="0" err="1">
                <a:latin typeface="Consolas" panose="020B0609020204030204" pitchFamily="49" charset="0"/>
              </a:rPr>
              <a:t>artifactId</a:t>
            </a:r>
            <a:r>
              <a:rPr lang="en-US" altLang="ko-KR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    &lt;version&gt;${struts2-core}&lt;/version&gt;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    &lt;exclusions&gt;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    	&lt;exclusion&gt;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    	    &lt;</a:t>
            </a:r>
            <a:r>
              <a:rPr lang="en-US" altLang="ko-KR" sz="2000" dirty="0" err="1">
                <a:latin typeface="Consolas" panose="020B0609020204030204" pitchFamily="49" charset="0"/>
              </a:rPr>
              <a:t>groupId</a:t>
            </a:r>
            <a:r>
              <a:rPr lang="en-US" altLang="ko-KR" sz="2000" dirty="0">
                <a:latin typeface="Consolas" panose="020B0609020204030204" pitchFamily="49" charset="0"/>
              </a:rPr>
              <a:t>&gt;commons-</a:t>
            </a:r>
            <a:r>
              <a:rPr lang="en-US" altLang="ko-KR" sz="2000" dirty="0" err="1">
                <a:latin typeface="Consolas" panose="020B0609020204030204" pitchFamily="49" charset="0"/>
              </a:rPr>
              <a:t>io</a:t>
            </a:r>
            <a:r>
              <a:rPr lang="en-US" altLang="ko-KR" sz="2000" dirty="0">
                <a:latin typeface="Consolas" panose="020B0609020204030204" pitchFamily="49" charset="0"/>
              </a:rPr>
              <a:t>&lt;/</a:t>
            </a:r>
            <a:r>
              <a:rPr lang="en-US" altLang="ko-KR" sz="2000" dirty="0" err="1">
                <a:latin typeface="Consolas" panose="020B0609020204030204" pitchFamily="49" charset="0"/>
              </a:rPr>
              <a:t>groupId</a:t>
            </a:r>
            <a:r>
              <a:rPr lang="en-US" altLang="ko-KR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    	    &lt;</a:t>
            </a:r>
            <a:r>
              <a:rPr lang="en-US" altLang="ko-KR" sz="2000" dirty="0" err="1">
                <a:latin typeface="Consolas" panose="020B0609020204030204" pitchFamily="49" charset="0"/>
              </a:rPr>
              <a:t>artifactId</a:t>
            </a:r>
            <a:r>
              <a:rPr lang="en-US" altLang="ko-KR" sz="2000" dirty="0">
                <a:latin typeface="Consolas" panose="020B0609020204030204" pitchFamily="49" charset="0"/>
              </a:rPr>
              <a:t>&gt;commons-</a:t>
            </a:r>
            <a:r>
              <a:rPr lang="en-US" altLang="ko-KR" sz="2000" dirty="0" err="1">
                <a:latin typeface="Consolas" panose="020B0609020204030204" pitchFamily="49" charset="0"/>
              </a:rPr>
              <a:t>io</a:t>
            </a:r>
            <a:r>
              <a:rPr lang="en-US" altLang="ko-KR" sz="2000" dirty="0">
                <a:latin typeface="Consolas" panose="020B0609020204030204" pitchFamily="49" charset="0"/>
              </a:rPr>
              <a:t>&lt;/</a:t>
            </a:r>
            <a:r>
              <a:rPr lang="en-US" altLang="ko-KR" sz="2000" dirty="0" err="1">
                <a:latin typeface="Consolas" panose="020B0609020204030204" pitchFamily="49" charset="0"/>
              </a:rPr>
              <a:t>artifactId</a:t>
            </a:r>
            <a:r>
              <a:rPr lang="en-US" altLang="ko-KR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    	&lt;/exclusion&gt;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    &lt;/exclusions&gt;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&lt;/dependency&gt;</a:t>
            </a:r>
            <a:endParaRPr lang="ko-KR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81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중복 설정을 제거하기 위하여 속성 </a:t>
            </a:r>
            <a:r>
              <a:rPr lang="en-US" altLang="ko-KR" sz="2000" dirty="0"/>
              <a:t>&lt;properties /&gt; </a:t>
            </a:r>
            <a:r>
              <a:rPr lang="ko-KR" altLang="en-US" sz="2000" dirty="0" err="1"/>
              <a:t>엘리먼트를</a:t>
            </a:r>
            <a:r>
              <a:rPr lang="ko-KR" altLang="en-US" sz="2000" dirty="0"/>
              <a:t> 정의하고 설정 파일 전체에서 사용할 수 있다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6180" y="1868275"/>
            <a:ext cx="9492550" cy="488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Consolas" panose="020B0609020204030204" pitchFamily="49" charset="0"/>
              </a:rPr>
              <a:t>&lt;project</a:t>
            </a:r>
            <a:r>
              <a:rPr lang="en-US" altLang="ko-KR" sz="1400" i="1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&lt;properties&gt;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spring.version</a:t>
            </a:r>
            <a:r>
              <a:rPr lang="en-US" altLang="ko-KR" sz="1400" dirty="0">
                <a:latin typeface="Consolas" panose="020B0609020204030204" pitchFamily="49" charset="0"/>
              </a:rPr>
              <a:t>&gt;4.3.0.RELEASE&lt;/</a:t>
            </a:r>
            <a:r>
              <a:rPr lang="en-US" altLang="ko-KR" sz="1400" dirty="0" err="1">
                <a:latin typeface="Consolas" panose="020B0609020204030204" pitchFamily="49" charset="0"/>
              </a:rPr>
              <a:t>spring.version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&lt;/properties&gt;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latin typeface="Consolas" panose="020B0609020204030204" pitchFamily="49" charset="0"/>
              </a:rPr>
              <a:t>&lt;dependencies&gt;</a:t>
            </a:r>
            <a:r>
              <a:rPr lang="ko-KR" altLang="en-US" sz="1400" dirty="0">
                <a:latin typeface="Consolas" panose="020B0609020204030204" pitchFamily="49" charset="0"/>
              </a:rPr>
              <a:t>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&lt;dependency&gt;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groupId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r>
              <a:rPr lang="en-US" altLang="ko-KR" sz="1400" dirty="0" err="1">
                <a:latin typeface="Consolas" panose="020B0609020204030204" pitchFamily="49" charset="0"/>
              </a:rPr>
              <a:t>org.springframework</a:t>
            </a:r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groupId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400" dirty="0">
                <a:latin typeface="Consolas" panose="020B0609020204030204" pitchFamily="49" charset="0"/>
              </a:rPr>
              <a:t>&gt;spring-core&lt;/</a:t>
            </a:r>
            <a:r>
              <a:rPr lang="en-US" altLang="ko-KR" sz="14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&lt;version&gt;${</a:t>
            </a:r>
            <a:r>
              <a:rPr lang="en-US" altLang="ko-KR" sz="1400" b="1" dirty="0" err="1">
                <a:latin typeface="Consolas" panose="020B0609020204030204" pitchFamily="49" charset="0"/>
              </a:rPr>
              <a:t>spring.version</a:t>
            </a:r>
            <a:r>
              <a:rPr lang="en-US" altLang="ko-KR" sz="1400" dirty="0">
                <a:latin typeface="Consolas" panose="020B0609020204030204" pitchFamily="49" charset="0"/>
              </a:rPr>
              <a:t>}&lt;/version&gt;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&lt;/dependency&gt;    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&lt;dependency&gt;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groupId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r>
              <a:rPr lang="en-US" altLang="ko-KR" sz="1400" dirty="0" err="1">
                <a:latin typeface="Consolas" panose="020B0609020204030204" pitchFamily="49" charset="0"/>
              </a:rPr>
              <a:t>org.springframework</a:t>
            </a:r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groupId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400" dirty="0">
                <a:latin typeface="Consolas" panose="020B0609020204030204" pitchFamily="49" charset="0"/>
              </a:rPr>
              <a:t>&gt;spring-beans&lt;/</a:t>
            </a:r>
            <a:r>
              <a:rPr lang="en-US" altLang="ko-KR" sz="14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&lt;version&gt;${</a:t>
            </a:r>
            <a:r>
              <a:rPr lang="en-US" altLang="ko-KR" sz="1400" b="1" dirty="0" err="1">
                <a:latin typeface="Consolas" panose="020B0609020204030204" pitchFamily="49" charset="0"/>
              </a:rPr>
              <a:t>spring.version</a:t>
            </a:r>
            <a:r>
              <a:rPr lang="en-US" altLang="ko-KR" sz="1400" dirty="0">
                <a:latin typeface="Consolas" panose="020B0609020204030204" pitchFamily="49" charset="0"/>
              </a:rPr>
              <a:t>}&lt;/version&gt;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&lt;/dependency&gt;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&lt;dependency&gt;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groupId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r>
              <a:rPr lang="en-US" altLang="ko-KR" sz="1400" dirty="0" err="1">
                <a:latin typeface="Consolas" panose="020B0609020204030204" pitchFamily="49" charset="0"/>
              </a:rPr>
              <a:t>org.springframework</a:t>
            </a:r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groupId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400" dirty="0">
                <a:latin typeface="Consolas" panose="020B0609020204030204" pitchFamily="49" charset="0"/>
              </a:rPr>
              <a:t>&gt;spring-web&lt;/</a:t>
            </a:r>
            <a:r>
              <a:rPr lang="en-US" altLang="ko-KR" sz="14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 &lt;version&gt;${</a:t>
            </a:r>
            <a:r>
              <a:rPr lang="en-US" altLang="ko-KR" sz="1400" b="1" dirty="0" err="1">
                <a:latin typeface="Consolas" panose="020B0609020204030204" pitchFamily="49" charset="0"/>
              </a:rPr>
              <a:t>spring.version</a:t>
            </a:r>
            <a:r>
              <a:rPr lang="en-US" altLang="ko-KR" sz="1400" dirty="0">
                <a:latin typeface="Consolas" panose="020B0609020204030204" pitchFamily="49" charset="0"/>
              </a:rPr>
              <a:t>}&lt;/version&gt;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&lt;/dependency&gt;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&lt;/dependencies&gt;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&lt;/project&gt;</a:t>
            </a:r>
          </a:p>
        </p:txBody>
      </p:sp>
    </p:spTree>
    <p:extLst>
      <p:ext uri="{BB962C8B-B14F-4D97-AF65-F5344CB8AC3E}">
        <p14:creationId xmlns:p14="http://schemas.microsoft.com/office/powerpoint/2010/main" val="1822423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속성</a:t>
            </a:r>
            <a:r>
              <a:rPr lang="en-US" altLang="ko-KR" dirty="0"/>
              <a:t> – </a:t>
            </a:r>
            <a:r>
              <a:rPr lang="ko-KR" altLang="en-US" dirty="0"/>
              <a:t>시스템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${</a:t>
            </a:r>
            <a:r>
              <a:rPr lang="en-US" altLang="ko-KR" dirty="0" err="1">
                <a:latin typeface="Consolas" panose="020B0609020204030204" pitchFamily="49" charset="0"/>
              </a:rPr>
              <a:t>project.build.directory</a:t>
            </a:r>
            <a:r>
              <a:rPr lang="en-US" altLang="ko-KR" dirty="0"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디렉토리</a:t>
            </a:r>
            <a:endParaRPr lang="en-US" altLang="ko-KR" dirty="0"/>
          </a:p>
          <a:p>
            <a:r>
              <a:rPr lang="en-US" altLang="ko-KR" dirty="0">
                <a:latin typeface="Consolas" panose="020B0609020204030204" pitchFamily="49" charset="0"/>
              </a:rPr>
              <a:t>${</a:t>
            </a:r>
            <a:r>
              <a:rPr lang="en-US" altLang="ko-KR" dirty="0" err="1">
                <a:latin typeface="Consolas" panose="020B0609020204030204" pitchFamily="49" charset="0"/>
              </a:rPr>
              <a:t>project.build.outputDirectory</a:t>
            </a:r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en-US" altLang="ko-KR" dirty="0"/>
          </a:p>
          <a:p>
            <a:pPr lvl="1"/>
            <a:r>
              <a:rPr lang="en-US" altLang="ko-KR" dirty="0"/>
              <a:t>target/classes  </a:t>
            </a:r>
            <a:r>
              <a:rPr lang="ko-KR" altLang="en-US" dirty="0"/>
              <a:t>디렉토리</a:t>
            </a:r>
            <a:endParaRPr lang="en-US" altLang="ko-KR" dirty="0"/>
          </a:p>
          <a:p>
            <a:r>
              <a:rPr lang="en-US" altLang="ko-KR" dirty="0">
                <a:latin typeface="Consolas" panose="020B0609020204030204" pitchFamily="49" charset="0"/>
              </a:rPr>
              <a:t>${project.name}</a:t>
            </a: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프로젝트 이름</a:t>
            </a:r>
            <a:endParaRPr lang="en-US" altLang="ko-KR" dirty="0"/>
          </a:p>
          <a:p>
            <a:r>
              <a:rPr lang="en-US" altLang="ko-KR" dirty="0"/>
              <a:t>${</a:t>
            </a:r>
            <a:r>
              <a:rPr lang="en-US" altLang="ko-KR" dirty="0" err="1"/>
              <a:t>project.version</a:t>
            </a:r>
            <a:r>
              <a:rPr lang="en-US" altLang="ko-KR" dirty="0"/>
              <a:t>}</a:t>
            </a:r>
          </a:p>
          <a:p>
            <a:pPr lvl="1"/>
            <a:r>
              <a:rPr lang="ko-KR" altLang="en-US" dirty="0"/>
              <a:t>프로젝트 버전 </a:t>
            </a:r>
            <a:r>
              <a:rPr lang="en-US" altLang="ko-KR" dirty="0"/>
              <a:t>${version} </a:t>
            </a:r>
            <a:r>
              <a:rPr lang="ko-KR" altLang="en-US" dirty="0"/>
              <a:t>로도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r>
              <a:rPr lang="en-US" altLang="ko-KR" dirty="0"/>
              <a:t>${</a:t>
            </a:r>
            <a:r>
              <a:rPr lang="en-US" altLang="ko-KR" dirty="0" err="1"/>
              <a:t>project.build.finalName</a:t>
            </a:r>
            <a:r>
              <a:rPr lang="en-US" altLang="ko-KR" dirty="0"/>
              <a:t>}</a:t>
            </a:r>
          </a:p>
          <a:p>
            <a:pPr lvl="1"/>
            <a:r>
              <a:rPr lang="en-US" altLang="ko-KR" dirty="0" err="1"/>
              <a:t>packae</a:t>
            </a:r>
            <a:r>
              <a:rPr lang="en-US" altLang="ko-KR" dirty="0"/>
              <a:t> </a:t>
            </a:r>
            <a:r>
              <a:rPr lang="ko-KR" altLang="en-US" dirty="0"/>
              <a:t>페이지를 실행해 압축된 최종파일 이름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${</a:t>
            </a:r>
            <a:r>
              <a:rPr lang="en-US" altLang="ko-KR" dirty="0" err="1"/>
              <a:t>settings.localRepository</a:t>
            </a:r>
            <a:r>
              <a:rPr lang="en-US" altLang="ko-KR" dirty="0"/>
              <a:t>}</a:t>
            </a:r>
          </a:p>
          <a:p>
            <a:pPr lvl="1"/>
            <a:r>
              <a:rPr lang="ko-KR" altLang="en-US" dirty="0"/>
              <a:t>로컬 저장소 값 참조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${</a:t>
            </a:r>
            <a:r>
              <a:rPr lang="en-US" altLang="ko-KR" dirty="0" err="1"/>
              <a:t>env.PATH</a:t>
            </a:r>
            <a:r>
              <a:rPr lang="en-US" altLang="ko-KR" dirty="0"/>
              <a:t>} : </a:t>
            </a:r>
            <a:r>
              <a:rPr lang="ko-KR" altLang="en-US" dirty="0"/>
              <a:t>시스템</a:t>
            </a:r>
            <a:r>
              <a:rPr lang="en-US" altLang="ko-KR" dirty="0"/>
              <a:t> PATH </a:t>
            </a:r>
            <a:r>
              <a:rPr lang="ko-KR" altLang="en-US" dirty="0" err="1"/>
              <a:t>설정값</a:t>
            </a:r>
            <a:r>
              <a:rPr lang="ko-KR" altLang="en-US" dirty="0"/>
              <a:t> 참조</a:t>
            </a:r>
            <a:endParaRPr lang="en-US" altLang="ko-KR" dirty="0"/>
          </a:p>
          <a:p>
            <a:r>
              <a:rPr lang="en-US" altLang="ko-KR" dirty="0"/>
              <a:t>${</a:t>
            </a:r>
            <a:r>
              <a:rPr lang="en-US" altLang="ko-KR" dirty="0" err="1"/>
              <a:t>env.JAVA_HOME</a:t>
            </a:r>
            <a:r>
              <a:rPr lang="en-US" altLang="ko-KR" dirty="0"/>
              <a:t>} : </a:t>
            </a:r>
            <a:r>
              <a:rPr lang="ko-KR" altLang="en-US" dirty="0"/>
              <a:t>시스템의 </a:t>
            </a:r>
            <a:r>
              <a:rPr lang="en-US" altLang="ko-KR" dirty="0"/>
              <a:t>JAVA_HOME </a:t>
            </a:r>
            <a:r>
              <a:rPr lang="ko-KR" altLang="en-US" dirty="0" err="1"/>
              <a:t>설정값</a:t>
            </a:r>
            <a:r>
              <a:rPr lang="ko-KR" altLang="en-US" dirty="0"/>
              <a:t> 참조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30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50155" y="1620390"/>
            <a:ext cx="2448273" cy="216025"/>
            <a:chOff x="450155" y="396254"/>
            <a:chExt cx="2448273" cy="216025"/>
          </a:xfrm>
        </p:grpSpPr>
        <p:sp>
          <p:nvSpPr>
            <p:cNvPr id="8" name="직사각형 7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학습지식 개요</a:t>
              </a:r>
              <a:r>
                <a:rPr kumimoji="0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/</a:t>
              </a:r>
              <a:r>
                <a:rPr kumimoji="0" lang="ko-KR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요점</a:t>
              </a: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</a:endParaRPr>
            </a:p>
          </p:txBody>
        </p:sp>
        <p:pic>
          <p:nvPicPr>
            <p:cNvPr id="16" name="그림 15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50156" y="3276574"/>
            <a:ext cx="2448273" cy="216025"/>
            <a:chOff x="450155" y="396254"/>
            <a:chExt cx="2448273" cy="216025"/>
          </a:xfrm>
        </p:grpSpPr>
        <p:sp>
          <p:nvSpPr>
            <p:cNvPr id="22" name="직사각형 21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실습 예제 및 수행가이드</a:t>
              </a:r>
            </a:p>
          </p:txBody>
        </p:sp>
        <p:pic>
          <p:nvPicPr>
            <p:cNvPr id="23" name="그림 22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306140" y="7092999"/>
            <a:ext cx="100091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45"/>
          <p:cNvGrpSpPr/>
          <p:nvPr/>
        </p:nvGrpSpPr>
        <p:grpSpPr>
          <a:xfrm>
            <a:off x="297855" y="239230"/>
            <a:ext cx="10009112" cy="864096"/>
            <a:chOff x="1352600" y="1497929"/>
            <a:chExt cx="3240360" cy="130871"/>
          </a:xfrm>
        </p:grpSpPr>
        <p:sp>
          <p:nvSpPr>
            <p:cNvPr id="14" name="직사각형 13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52600" y="1497929"/>
              <a:ext cx="1981515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22164" y="540271"/>
            <a:ext cx="446449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chemeClr val="bg1"/>
                </a:solidFill>
                <a:ea typeface="HY수평선B" pitchFamily="18" charset="-127"/>
              </a:rPr>
              <a:t>프로파일과 리포팅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HY수평선B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70836" y="324247"/>
            <a:ext cx="30243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배포자동화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프로파일 설정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파인드버그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리포트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172" y="1980431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latinLnBrk="0"/>
            <a:r>
              <a:rPr lang="ko-KR" altLang="en-US" sz="1800" kern="0" dirty="0">
                <a:solidFill>
                  <a:sysClr val="windowText" lastClr="000000"/>
                </a:solidFill>
              </a:rPr>
              <a:t>프로파일 기능을 통한 자동화와 여러가지 리포팅 기능을 이해하고 실습합니다</a:t>
            </a:r>
            <a:r>
              <a:rPr lang="en-US" altLang="ko-KR" sz="1800" kern="0" dirty="0">
                <a:solidFill>
                  <a:sysClr val="windowText" lastClr="000000"/>
                </a:solidFill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172" y="363835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latinLnBrk="0"/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- </a:t>
            </a:r>
            <a:r>
              <a:rPr lang="ko-KR" altLang="en-US" sz="1800" kern="0" dirty="0" err="1">
                <a:solidFill>
                  <a:sysClr val="windowText" lastClr="000000"/>
                </a:solidFill>
              </a:rPr>
              <a:t>톰캣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 설치 및 배포 자동화 구현</a:t>
            </a:r>
          </a:p>
          <a:p>
            <a:pPr lvl="0" defTabSz="914400" latinLnBrk="0"/>
            <a:r>
              <a:rPr lang="en-US" altLang="ko-KR" sz="1800" kern="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800" kern="0" dirty="0" err="1">
                <a:solidFill>
                  <a:sysClr val="windowText" lastClr="000000"/>
                </a:solidFill>
              </a:rPr>
              <a:t>파인드버그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 플러그인 설치 및 리포팅 구현</a:t>
            </a:r>
          </a:p>
        </p:txBody>
      </p:sp>
    </p:spTree>
    <p:extLst>
      <p:ext uri="{BB962C8B-B14F-4D97-AF65-F5344CB8AC3E}">
        <p14:creationId xmlns:p14="http://schemas.microsoft.com/office/powerpoint/2010/main" val="2519316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배포와 </a:t>
            </a:r>
            <a:r>
              <a:rPr lang="ko-KR" altLang="en-US" dirty="0" err="1"/>
              <a:t>메이븐</a:t>
            </a:r>
            <a:r>
              <a:rPr lang="ko-KR" altLang="en-US" dirty="0"/>
              <a:t> 프로파일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Deployment Automation</a:t>
            </a:r>
          </a:p>
          <a:p>
            <a:r>
              <a:rPr lang="en-US" altLang="ko-KR" dirty="0"/>
              <a:t>Maven profile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727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어플리케이션 </a:t>
            </a:r>
            <a:r>
              <a:rPr lang="en-US" altLang="ko-KR" dirty="0"/>
              <a:t>WAS</a:t>
            </a:r>
            <a:r>
              <a:rPr lang="ko-KR" altLang="en-US" dirty="0"/>
              <a:t>에 배포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Apache Tomcat7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64-bit Windows zip </a:t>
            </a:r>
            <a:r>
              <a:rPr lang="ko-KR" altLang="en-US" dirty="0"/>
              <a:t>버전을 다운</a:t>
            </a:r>
            <a:endParaRPr lang="en-US" altLang="ko-KR" dirty="0"/>
          </a:p>
          <a:p>
            <a:pPr lvl="1"/>
            <a:r>
              <a:rPr lang="en-US" altLang="ko-KR" dirty="0"/>
              <a:t>C:\apache-tomcat-7.0.xx </a:t>
            </a:r>
            <a:r>
              <a:rPr lang="ko-KR" altLang="en-US" dirty="0"/>
              <a:t>폴더에 압축을 해제</a:t>
            </a:r>
            <a:endParaRPr lang="en-US" altLang="ko-KR" dirty="0"/>
          </a:p>
          <a:p>
            <a:pPr lvl="1"/>
            <a:r>
              <a:rPr lang="en-US" altLang="ko-KR" dirty="0"/>
              <a:t>bin/startup.bat </a:t>
            </a:r>
            <a:r>
              <a:rPr lang="ko-KR" altLang="en-US" dirty="0"/>
              <a:t>를 실행하여 </a:t>
            </a:r>
            <a:r>
              <a:rPr lang="ko-KR" altLang="en-US" dirty="0" err="1"/>
              <a:t>톰캣</a:t>
            </a:r>
            <a:r>
              <a:rPr lang="ko-KR" altLang="en-US" dirty="0"/>
              <a:t> 구동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http://localhost:8080</a:t>
            </a:r>
            <a:r>
              <a:rPr lang="en-US" altLang="ko-KR" dirty="0"/>
              <a:t> </a:t>
            </a:r>
            <a:r>
              <a:rPr lang="ko-KR" altLang="en-US" dirty="0"/>
              <a:t>으로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tomcat manager 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비번 설정 </a:t>
            </a:r>
            <a:endParaRPr lang="en-US" altLang="ko-KR" dirty="0"/>
          </a:p>
          <a:p>
            <a:pPr lvl="1"/>
            <a:r>
              <a:rPr lang="en-US" altLang="ko-KR" dirty="0" err="1"/>
              <a:t>conf</a:t>
            </a:r>
            <a:r>
              <a:rPr lang="en-US" altLang="ko-KR" dirty="0"/>
              <a:t>/tomcat-user.xml</a:t>
            </a:r>
          </a:p>
          <a:p>
            <a:pPr lvl="1"/>
            <a:r>
              <a:rPr lang="en-US" altLang="ko-KR" dirty="0"/>
              <a:t>role=“manager-</a:t>
            </a:r>
            <a:r>
              <a:rPr lang="en-US" altLang="ko-KR" dirty="0" err="1"/>
              <a:t>gui</a:t>
            </a:r>
            <a:r>
              <a:rPr lang="en-US" altLang="ko-KR" dirty="0"/>
              <a:t>, manager-script”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tomcat plug-in </a:t>
            </a:r>
            <a:r>
              <a:rPr lang="ko-KR" altLang="en-US" dirty="0"/>
              <a:t>설치 </a:t>
            </a:r>
            <a:r>
              <a:rPr lang="en-US" altLang="ko-KR" dirty="0"/>
              <a:t>(pom.xml)</a:t>
            </a:r>
          </a:p>
          <a:p>
            <a:pPr marL="970687" lvl="1" indent="-514350">
              <a:buFont typeface="+mj-lt"/>
              <a:buAutoNum type="arabicPeriod"/>
            </a:pPr>
            <a:r>
              <a:rPr lang="en-US" altLang="ko-KR" dirty="0">
                <a:hlinkClick r:id="rId3"/>
              </a:rPr>
              <a:t>http://tomcat.apache.org/maven-plugin-2.2/</a:t>
            </a:r>
            <a:endParaRPr lang="en-US" altLang="ko-KR" dirty="0"/>
          </a:p>
          <a:p>
            <a:pPr marL="970687" lvl="1" indent="-514350">
              <a:buFont typeface="+mj-lt"/>
              <a:buAutoNum type="arabicPeriod"/>
            </a:pPr>
            <a:endParaRPr lang="en-US" altLang="ko-KR" dirty="0"/>
          </a:p>
          <a:p>
            <a:pPr marL="970687" lvl="1" indent="-514350">
              <a:buFont typeface="+mj-lt"/>
              <a:buAutoNum type="arabicPeriod"/>
            </a:pPr>
            <a:endParaRPr lang="en-US" altLang="ko-KR" dirty="0"/>
          </a:p>
          <a:p>
            <a:pPr marL="970687" lvl="1" indent="-514350">
              <a:buFont typeface="+mj-lt"/>
              <a:buAutoNum type="arabicPeriod"/>
            </a:pPr>
            <a:endParaRPr lang="en-US" altLang="ko-KR" dirty="0"/>
          </a:p>
          <a:p>
            <a:pPr marL="970687" lvl="1" indent="-514350">
              <a:buFont typeface="+mj-lt"/>
              <a:buAutoNum type="arabicPeriod"/>
            </a:pPr>
            <a:endParaRPr lang="en-US" altLang="ko-KR" dirty="0"/>
          </a:p>
          <a:p>
            <a:pPr marL="970687" lvl="1" indent="-514350">
              <a:buFont typeface="+mj-lt"/>
              <a:buAutoNum type="arabicPeriod"/>
            </a:pPr>
            <a:endParaRPr lang="en-US" altLang="ko-KR" dirty="0"/>
          </a:p>
          <a:p>
            <a:pPr marL="970687" lvl="1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tomcat </a:t>
            </a:r>
            <a:r>
              <a:rPr lang="ko-KR" altLang="en-US" dirty="0"/>
              <a:t>에 배포하기</a:t>
            </a:r>
            <a:endParaRPr lang="en-US" altLang="ko-KR" dirty="0"/>
          </a:p>
          <a:p>
            <a:pPr marL="970687" lvl="1" indent="-514350">
              <a:buFont typeface="+mj-lt"/>
              <a:buAutoNum type="arabicPeriod"/>
            </a:pPr>
            <a:r>
              <a:rPr lang="en-US" altLang="ko-KR" dirty="0" err="1"/>
              <a:t>mvn</a:t>
            </a:r>
            <a:r>
              <a:rPr lang="en-US" altLang="ko-KR" dirty="0"/>
              <a:t> package tomcat7:redeploy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06202" y="4204391"/>
            <a:ext cx="4752528" cy="254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&lt;plugin&gt;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</a:t>
            </a:r>
            <a:r>
              <a:rPr lang="en-US" altLang="ko-KR" sz="1200" dirty="0" err="1"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  <a:r>
              <a:rPr lang="en-US" altLang="ko-KR" sz="1200" dirty="0" err="1">
                <a:latin typeface="Consolas" panose="020B0609020204030204" pitchFamily="49" charset="0"/>
              </a:rPr>
              <a:t>org.apache.tomcat.maven</a:t>
            </a:r>
            <a:r>
              <a:rPr lang="en-US" altLang="ko-KR" sz="1200" dirty="0"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</a:t>
            </a:r>
            <a:r>
              <a:rPr lang="en-US" altLang="ko-KR" sz="12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latin typeface="Consolas" panose="020B0609020204030204" pitchFamily="49" charset="0"/>
              </a:rPr>
              <a:t>&gt;tomcat7-maven-plugin&lt;/</a:t>
            </a:r>
            <a:r>
              <a:rPr lang="en-US" altLang="ko-KR" sz="12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&lt;version&gt;2.2&lt;/version&gt;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&lt;configuration&gt;                 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</a:t>
            </a:r>
            <a:r>
              <a:rPr lang="en-US" altLang="ko-KR" sz="1200" dirty="0" err="1">
                <a:latin typeface="Consolas" panose="020B0609020204030204" pitchFamily="49" charset="0"/>
              </a:rPr>
              <a:t>url</a:t>
            </a:r>
            <a:r>
              <a:rPr lang="en-US" altLang="ko-KR" sz="1200" dirty="0">
                <a:latin typeface="Consolas" panose="020B0609020204030204" pitchFamily="49" charset="0"/>
              </a:rPr>
              <a:t>&gt;http://localhost:8080/manager/text&lt;/url&gt;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&lt;server&gt;</a:t>
            </a:r>
            <a:r>
              <a:rPr lang="en-US" altLang="ko-KR" sz="1200" dirty="0" err="1">
                <a:latin typeface="Consolas" panose="020B0609020204030204" pitchFamily="49" charset="0"/>
              </a:rPr>
              <a:t>TomcatLocalServer</a:t>
            </a:r>
            <a:r>
              <a:rPr lang="en-US" altLang="ko-KR" sz="1200" dirty="0">
                <a:latin typeface="Consolas" panose="020B0609020204030204" pitchFamily="49" charset="0"/>
              </a:rPr>
              <a:t>&lt;/server&gt;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&lt;username&gt;</a:t>
            </a:r>
            <a:r>
              <a:rPr lang="en-US" altLang="ko-KR" sz="1200" dirty="0" err="1">
                <a:latin typeface="Consolas" panose="020B0609020204030204" pitchFamily="49" charset="0"/>
              </a:rPr>
              <a:t>andrfas</a:t>
            </a:r>
            <a:r>
              <a:rPr lang="en-US" altLang="ko-KR" sz="1200" dirty="0">
                <a:latin typeface="Consolas" panose="020B0609020204030204" pitchFamily="49" charset="0"/>
              </a:rPr>
              <a:t>&lt;/username&gt;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&lt;password&gt;1234&lt;/password&gt;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&lt;update&gt;true&lt;/update&gt;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&lt;/configuration&gt;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&lt;/plugin&gt;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26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</a:t>
            </a:r>
            <a:r>
              <a:rPr lang="ko-KR" altLang="en-US" dirty="0" err="1"/>
              <a:t>페이즈와</a:t>
            </a:r>
            <a:r>
              <a:rPr lang="ko-KR" altLang="en-US" dirty="0"/>
              <a:t> 플러그인 연결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특정 </a:t>
            </a:r>
            <a:r>
              <a:rPr lang="ko-KR" altLang="en-US" sz="2400" dirty="0" err="1"/>
              <a:t>페이즈에</a:t>
            </a:r>
            <a:r>
              <a:rPr lang="ko-KR" altLang="en-US" sz="2400" dirty="0"/>
              <a:t> 플러그인</a:t>
            </a:r>
            <a:r>
              <a:rPr lang="en-US" altLang="ko-KR" sz="2400" dirty="0"/>
              <a:t>(</a:t>
            </a:r>
            <a:r>
              <a:rPr lang="ko-KR" altLang="en-US" sz="2400" dirty="0"/>
              <a:t>골</a:t>
            </a:r>
            <a:r>
              <a:rPr lang="en-US" altLang="ko-KR" sz="2400" dirty="0"/>
              <a:t>)</a:t>
            </a:r>
            <a:r>
              <a:rPr lang="ko-KR" altLang="en-US" sz="2400" dirty="0"/>
              <a:t>을 연결 할 수 있다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000" dirty="0"/>
              <a:t>빌드 순서를 변경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8228" y="1980431"/>
            <a:ext cx="6480720" cy="4536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&lt;plugin&gt;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groupId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  <a:r>
              <a:rPr lang="en-US" altLang="ko-KR" sz="1400" dirty="0" err="1">
                <a:latin typeface="Consolas" panose="020B0609020204030204" pitchFamily="49" charset="0"/>
              </a:rPr>
              <a:t>org.apache.tomcat.maven</a:t>
            </a:r>
            <a:r>
              <a:rPr lang="en-US" altLang="ko-KR" sz="1400" dirty="0"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latin typeface="Consolas" panose="020B0609020204030204" pitchFamily="49" charset="0"/>
              </a:rPr>
              <a:t>groupId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</a:t>
            </a:r>
            <a:r>
              <a:rPr lang="en-US" altLang="ko-KR" sz="14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400" dirty="0">
                <a:latin typeface="Consolas" panose="020B0609020204030204" pitchFamily="49" charset="0"/>
              </a:rPr>
              <a:t>&gt;tomcat7-maven-plugin&lt;/</a:t>
            </a:r>
            <a:r>
              <a:rPr lang="en-US" altLang="ko-KR" sz="14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&lt;version&gt;2.2&lt;/version&gt;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&lt;configuration&gt;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url</a:t>
            </a:r>
            <a:r>
              <a:rPr lang="en-US" altLang="ko-KR" sz="1400" dirty="0">
                <a:latin typeface="Consolas" panose="020B0609020204030204" pitchFamily="49" charset="0"/>
              </a:rPr>
              <a:t>&gt;http://localhost:8080/manager/text&lt;/url&gt;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&lt;server&gt;</a:t>
            </a:r>
            <a:r>
              <a:rPr lang="en-US" altLang="ko-KR" sz="1400" dirty="0" err="1">
                <a:latin typeface="Consolas" panose="020B0609020204030204" pitchFamily="49" charset="0"/>
              </a:rPr>
              <a:t>TomcatLocalServer</a:t>
            </a:r>
            <a:r>
              <a:rPr lang="en-US" altLang="ko-KR" sz="1400" dirty="0">
                <a:latin typeface="Consolas" panose="020B0609020204030204" pitchFamily="49" charset="0"/>
              </a:rPr>
              <a:t>&lt;/server&gt;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&lt;username&gt;tomcat&lt;/username&gt;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&lt;password&gt;tomcat123&lt;/password&gt;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&lt;update&gt;true&lt;/update&gt;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&lt;/configuration&gt;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&lt;executions&gt;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&lt;execution&gt;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&lt;phase&gt;install&lt;/phase&gt;	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&lt;goals&gt;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  &lt;goal&gt;redeploy&lt;/goal&gt;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&lt;/goals&gt;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&lt;/execution&gt;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&lt;/executions&gt;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&lt;/plugin&gt;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5" r="39731"/>
          <a:stretch/>
        </p:blipFill>
        <p:spPr>
          <a:xfrm>
            <a:off x="8125402" y="900311"/>
            <a:ext cx="1685794" cy="62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706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서로 다른 환경에 따라 달라지는 성질을 관리</a:t>
            </a:r>
            <a:endParaRPr lang="en-US" altLang="ko-KR" dirty="0"/>
          </a:p>
          <a:p>
            <a:pPr lvl="1"/>
            <a:r>
              <a:rPr lang="ko-KR" altLang="en-US" dirty="0"/>
              <a:t>개발자 </a:t>
            </a:r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staging server </a:t>
            </a:r>
            <a:r>
              <a:rPr lang="ko-KR" altLang="en-US" dirty="0"/>
              <a:t>환경</a:t>
            </a:r>
            <a:endParaRPr lang="en-US" altLang="ko-KR" dirty="0"/>
          </a:p>
          <a:p>
            <a:pPr lvl="1"/>
            <a:r>
              <a:rPr lang="en-US" altLang="ko-KR" dirty="0"/>
              <a:t>production server </a:t>
            </a:r>
            <a:r>
              <a:rPr lang="ko-KR" altLang="en-US" dirty="0"/>
              <a:t>환경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세</a:t>
            </a:r>
            <a:r>
              <a:rPr lang="en-US" altLang="ko-KR" dirty="0"/>
              <a:t> </a:t>
            </a:r>
            <a:r>
              <a:rPr lang="ko-KR" altLang="en-US" dirty="0"/>
              <a:t>가지 주요 타입</a:t>
            </a:r>
            <a:endParaRPr lang="en-US" altLang="ko-KR" dirty="0"/>
          </a:p>
          <a:p>
            <a:pPr lvl="1"/>
            <a:r>
              <a:rPr lang="ko-KR" altLang="en-US" dirty="0"/>
              <a:t>프로젝트 별 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프로젝트 내의 </a:t>
            </a:r>
            <a:r>
              <a:rPr lang="en-US" altLang="ko-KR" dirty="0" err="1"/>
              <a:t>pom</a:t>
            </a:r>
            <a:r>
              <a:rPr lang="en-US" altLang="ko-KR" dirty="0"/>
              <a:t> </a:t>
            </a:r>
            <a:r>
              <a:rPr lang="ko-KR" altLang="en-US" dirty="0"/>
              <a:t>파일 </a:t>
            </a:r>
            <a:r>
              <a:rPr lang="en-US" altLang="ko-KR" dirty="0"/>
              <a:t>pom.xml </a:t>
            </a:r>
            <a:r>
              <a:rPr lang="ko-KR" altLang="en-US" dirty="0"/>
              <a:t>에 정의</a:t>
            </a:r>
            <a:endParaRPr lang="en-US" altLang="ko-KR" dirty="0"/>
          </a:p>
          <a:p>
            <a:pPr lvl="1"/>
            <a:r>
              <a:rPr lang="ko-KR" altLang="en-US" dirty="0"/>
              <a:t>사용자 별 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USER_HOME/.m2/settings.xml </a:t>
            </a:r>
            <a:r>
              <a:rPr lang="ko-KR" altLang="en-US" dirty="0"/>
              <a:t>파일에 정의</a:t>
            </a:r>
            <a:endParaRPr lang="en-US" altLang="ko-KR" dirty="0"/>
          </a:p>
          <a:p>
            <a:pPr lvl="1"/>
            <a:r>
              <a:rPr lang="ko-KR" altLang="en-US" dirty="0"/>
              <a:t>글로벌 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M2_HOME/</a:t>
            </a:r>
            <a:r>
              <a:rPr lang="en-US" altLang="ko-KR" dirty="0" err="1"/>
              <a:t>conf</a:t>
            </a:r>
            <a:r>
              <a:rPr lang="en-US" altLang="ko-KR" dirty="0"/>
              <a:t>/settings.xml </a:t>
            </a:r>
            <a:r>
              <a:rPr lang="ko-KR" altLang="en-US" dirty="0"/>
              <a:t>파일에 정의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73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프로파일 </a:t>
            </a:r>
            <a:r>
              <a:rPr lang="en-US" altLang="ko-KR" dirty="0"/>
              <a:t>: </a:t>
            </a:r>
            <a:r>
              <a:rPr lang="ko-KR" altLang="en-US" dirty="0"/>
              <a:t>개발자</a:t>
            </a:r>
            <a:r>
              <a:rPr lang="en-US" altLang="ko-KR" dirty="0"/>
              <a:t>PC, </a:t>
            </a:r>
            <a:r>
              <a:rPr lang="ko-KR" altLang="en-US" dirty="0"/>
              <a:t>개발서버</a:t>
            </a:r>
            <a:r>
              <a:rPr lang="en-US" altLang="ko-KR" dirty="0"/>
              <a:t>, </a:t>
            </a:r>
            <a:r>
              <a:rPr lang="ko-KR" altLang="en-US" dirty="0"/>
              <a:t>운영서버 별로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758130" y="1095072"/>
            <a:ext cx="5400600" cy="576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latin typeface="Consolas" panose="020B0609020204030204" pitchFamily="49" charset="0"/>
              </a:rPr>
              <a:t>  &lt;profiles&gt;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&lt;profile&gt;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&lt;id&gt;local&lt;/id&gt;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&lt;properties&gt;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jdbc.host</a:t>
            </a:r>
            <a:r>
              <a:rPr lang="en-US" altLang="ko-KR" sz="1400" dirty="0">
                <a:latin typeface="Consolas" panose="020B0609020204030204" pitchFamily="49" charset="0"/>
              </a:rPr>
              <a:t>&gt;127.0.0.1&lt;/</a:t>
            </a:r>
            <a:r>
              <a:rPr lang="en-US" altLang="ko-KR" sz="1400" dirty="0" err="1">
                <a:latin typeface="Consolas" panose="020B0609020204030204" pitchFamily="49" charset="0"/>
              </a:rPr>
              <a:t>jdbc.host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jdbc.username</a:t>
            </a:r>
            <a:r>
              <a:rPr lang="en-US" altLang="ko-KR" sz="1400" dirty="0">
                <a:latin typeface="Consolas" panose="020B0609020204030204" pitchFamily="49" charset="0"/>
              </a:rPr>
              <a:t>&gt;admin&lt;/</a:t>
            </a:r>
            <a:r>
              <a:rPr lang="en-US" altLang="ko-KR" sz="1400" dirty="0" err="1">
                <a:latin typeface="Consolas" panose="020B0609020204030204" pitchFamily="49" charset="0"/>
              </a:rPr>
              <a:t>jdbc.username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jdbc.password</a:t>
            </a:r>
            <a:r>
              <a:rPr lang="en-US" altLang="ko-KR" sz="1400" dirty="0">
                <a:latin typeface="Consolas" panose="020B0609020204030204" pitchFamily="49" charset="0"/>
              </a:rPr>
              <a:t>&gt;1234&lt;/</a:t>
            </a:r>
            <a:r>
              <a:rPr lang="en-US" altLang="ko-KR" sz="1400" dirty="0" err="1">
                <a:latin typeface="Consolas" panose="020B0609020204030204" pitchFamily="49" charset="0"/>
              </a:rPr>
              <a:t>jdbc.password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&lt;/properties&gt;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&lt;/profile&gt;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&lt;profile&gt;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&lt;id&gt;development&lt;/id&gt;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&lt;properties&gt;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jdbc.host</a:t>
            </a:r>
            <a:r>
              <a:rPr lang="en-US" altLang="ko-KR" sz="1400" dirty="0">
                <a:latin typeface="Consolas" panose="020B0609020204030204" pitchFamily="49" charset="0"/>
              </a:rPr>
              <a:t>&gt;125.125.125.124&lt;/</a:t>
            </a:r>
            <a:r>
              <a:rPr lang="en-US" altLang="ko-KR" sz="1400" dirty="0" err="1">
                <a:latin typeface="Consolas" panose="020B0609020204030204" pitchFamily="49" charset="0"/>
              </a:rPr>
              <a:t>jdbc.host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jdbc.username</a:t>
            </a:r>
            <a:r>
              <a:rPr lang="en-US" altLang="ko-KR" sz="1400" dirty="0">
                <a:latin typeface="Consolas" panose="020B0609020204030204" pitchFamily="49" charset="0"/>
              </a:rPr>
              <a:t>&gt;dev&lt;/</a:t>
            </a:r>
            <a:r>
              <a:rPr lang="en-US" altLang="ko-KR" sz="1400" dirty="0" err="1">
                <a:latin typeface="Consolas" panose="020B0609020204030204" pitchFamily="49" charset="0"/>
              </a:rPr>
              <a:t>jdbc.username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jdbc.password</a:t>
            </a:r>
            <a:r>
              <a:rPr lang="en-US" altLang="ko-KR" sz="1400" dirty="0">
                <a:latin typeface="Consolas" panose="020B0609020204030204" pitchFamily="49" charset="0"/>
              </a:rPr>
              <a:t>&gt;dev&lt;/</a:t>
            </a:r>
            <a:r>
              <a:rPr lang="en-US" altLang="ko-KR" sz="1400" dirty="0" err="1">
                <a:latin typeface="Consolas" panose="020B0609020204030204" pitchFamily="49" charset="0"/>
              </a:rPr>
              <a:t>jdbc.password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&lt;/properties&gt;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&lt;/profile&gt;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&lt;profile&gt;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&lt;id&gt;production&lt;/id&gt;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&lt;properties&gt;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jdbc.host</a:t>
            </a:r>
            <a:r>
              <a:rPr lang="en-US" altLang="ko-KR" sz="1400" dirty="0">
                <a:latin typeface="Consolas" panose="020B0609020204030204" pitchFamily="49" charset="0"/>
              </a:rPr>
              <a:t>&gt;10.10.10.123&lt;/</a:t>
            </a:r>
            <a:r>
              <a:rPr lang="en-US" altLang="ko-KR" sz="1400" dirty="0" err="1">
                <a:latin typeface="Consolas" panose="020B0609020204030204" pitchFamily="49" charset="0"/>
              </a:rPr>
              <a:t>jdbc.host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jdbc.username</a:t>
            </a:r>
            <a:r>
              <a:rPr lang="en-US" altLang="ko-KR" sz="1400" dirty="0">
                <a:latin typeface="Consolas" panose="020B0609020204030204" pitchFamily="49" charset="0"/>
              </a:rPr>
              <a:t>&gt;production&lt;/</a:t>
            </a:r>
            <a:r>
              <a:rPr lang="en-US" altLang="ko-KR" sz="1400" dirty="0" err="1">
                <a:latin typeface="Consolas" panose="020B0609020204030204" pitchFamily="49" charset="0"/>
              </a:rPr>
              <a:t>jdbc.username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   &lt;</a:t>
            </a:r>
            <a:r>
              <a:rPr lang="en-US" altLang="ko-KR" sz="1400" dirty="0" err="1">
                <a:latin typeface="Consolas" panose="020B0609020204030204" pitchFamily="49" charset="0"/>
              </a:rPr>
              <a:t>jdbc.password</a:t>
            </a:r>
            <a:r>
              <a:rPr lang="en-US" altLang="ko-KR" sz="1400" dirty="0">
                <a:latin typeface="Consolas" panose="020B0609020204030204" pitchFamily="49" charset="0"/>
              </a:rPr>
              <a:t>&gt;production&lt;/</a:t>
            </a:r>
            <a:r>
              <a:rPr lang="en-US" altLang="ko-KR" sz="1400" dirty="0" err="1">
                <a:latin typeface="Consolas" panose="020B0609020204030204" pitchFamily="49" charset="0"/>
              </a:rPr>
              <a:t>jdbc.password</a:t>
            </a:r>
            <a:r>
              <a:rPr lang="en-US" altLang="ko-KR" sz="14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   &lt;/properties&gt;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   &lt;/profile&gt;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  &lt;/profiles&gt;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&lt;/project&gt;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670" y="1095072"/>
            <a:ext cx="401994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프로파일 마다 설정한 </a:t>
            </a:r>
            <a:r>
              <a:rPr lang="en-US" altLang="ko-KR" dirty="0"/>
              <a:t>id </a:t>
            </a:r>
            <a:r>
              <a:rPr lang="ko-KR" altLang="en-US" dirty="0"/>
              <a:t>값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err="1"/>
              <a:t>mvn</a:t>
            </a:r>
            <a:r>
              <a:rPr lang="en-US" altLang="ko-KR" dirty="0"/>
              <a:t> –P&lt;</a:t>
            </a:r>
            <a:r>
              <a:rPr lang="en-US" altLang="ko-KR" dirty="0" err="1"/>
              <a:t>profile_id</a:t>
            </a:r>
            <a:r>
              <a:rPr lang="en-US" altLang="ko-KR" dirty="0"/>
              <a:t>&gt; Phase Goal</a:t>
            </a:r>
          </a:p>
          <a:p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mvn</a:t>
            </a:r>
            <a:r>
              <a:rPr lang="en-US" altLang="ko-KR" dirty="0"/>
              <a:t> –</a:t>
            </a:r>
            <a:r>
              <a:rPr lang="en-US" altLang="ko-KR" dirty="0" err="1"/>
              <a:t>Plocal</a:t>
            </a:r>
            <a:r>
              <a:rPr lang="en-US" altLang="ko-KR" dirty="0"/>
              <a:t>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328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프로파일 </a:t>
            </a:r>
            <a:r>
              <a:rPr lang="en-US" altLang="ko-KR" dirty="0"/>
              <a:t>: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가능 내용들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251285"/>
            <a:ext cx="9624060" cy="513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chemeClr val="tx2"/>
                </a:solidFill>
              </a:rPr>
              <a:t>&lt;profile/&gt;</a:t>
            </a:r>
            <a:r>
              <a:rPr lang="ko-KR" altLang="en-US" sz="2000" b="1" dirty="0" err="1">
                <a:solidFill>
                  <a:schemeClr val="tx2"/>
                </a:solidFill>
              </a:rPr>
              <a:t>엘리먼트에서</a:t>
            </a:r>
            <a:r>
              <a:rPr lang="ko-KR" altLang="en-US" sz="2000" b="1" dirty="0">
                <a:solidFill>
                  <a:schemeClr val="tx2"/>
                </a:solidFill>
              </a:rPr>
              <a:t> 사용 가능한 </a:t>
            </a:r>
            <a:r>
              <a:rPr lang="ko-KR" altLang="en-US" sz="2000" b="1" dirty="0" err="1">
                <a:solidFill>
                  <a:schemeClr val="tx2"/>
                </a:solidFill>
              </a:rPr>
              <a:t>엘리먼트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34670" y="1764407"/>
            <a:ext cx="9624060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latin typeface="Consolas" panose="020B0609020204030204" pitchFamily="49" charset="0"/>
              </a:rPr>
              <a:t>&lt;profile&gt;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&lt;build&gt;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   &lt;</a:t>
            </a:r>
            <a:r>
              <a:rPr lang="en-US" altLang="ko-KR" sz="1800" dirty="0" err="1">
                <a:latin typeface="Consolas" panose="020B0609020204030204" pitchFamily="49" charset="0"/>
              </a:rPr>
              <a:t>defaultGoal</a:t>
            </a:r>
            <a:r>
              <a:rPr lang="en-US" altLang="ko-KR" sz="1800" dirty="0">
                <a:latin typeface="Consolas" panose="020B0609020204030204" pitchFamily="49" charset="0"/>
              </a:rPr>
              <a:t>&gt;...&lt;/</a:t>
            </a:r>
            <a:r>
              <a:rPr lang="en-US" altLang="ko-KR" sz="1800" dirty="0" err="1">
                <a:latin typeface="Consolas" panose="020B0609020204030204" pitchFamily="49" charset="0"/>
              </a:rPr>
              <a:t>defaultGoal</a:t>
            </a:r>
            <a:r>
              <a:rPr lang="en-US" altLang="ko-KR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   &lt;</a:t>
            </a:r>
            <a:r>
              <a:rPr lang="en-US" altLang="ko-KR" sz="1800" dirty="0" err="1">
                <a:latin typeface="Consolas" panose="020B0609020204030204" pitchFamily="49" charset="0"/>
              </a:rPr>
              <a:t>finalName</a:t>
            </a:r>
            <a:r>
              <a:rPr lang="en-US" altLang="ko-KR" sz="1800" dirty="0">
                <a:latin typeface="Consolas" panose="020B0609020204030204" pitchFamily="49" charset="0"/>
              </a:rPr>
              <a:t>&gt;...&lt;/</a:t>
            </a:r>
            <a:r>
              <a:rPr lang="en-US" altLang="ko-KR" sz="1800" dirty="0" err="1">
                <a:latin typeface="Consolas" panose="020B0609020204030204" pitchFamily="49" charset="0"/>
              </a:rPr>
              <a:t>finalName</a:t>
            </a:r>
            <a:r>
              <a:rPr lang="en-US" altLang="ko-KR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   &lt;resources&gt;...&lt;/resources&gt;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   &lt;</a:t>
            </a:r>
            <a:r>
              <a:rPr lang="en-US" altLang="ko-KR" sz="1800" dirty="0" err="1">
                <a:latin typeface="Consolas" panose="020B0609020204030204" pitchFamily="49" charset="0"/>
              </a:rPr>
              <a:t>testResources</a:t>
            </a:r>
            <a:r>
              <a:rPr lang="en-US" altLang="ko-KR" sz="1800" dirty="0">
                <a:latin typeface="Consolas" panose="020B0609020204030204" pitchFamily="49" charset="0"/>
              </a:rPr>
              <a:t>&gt;...&lt;/</a:t>
            </a:r>
            <a:r>
              <a:rPr lang="en-US" altLang="ko-KR" sz="1800" dirty="0" err="1">
                <a:latin typeface="Consolas" panose="020B0609020204030204" pitchFamily="49" charset="0"/>
              </a:rPr>
              <a:t>testResources</a:t>
            </a:r>
            <a:r>
              <a:rPr lang="en-US" altLang="ko-KR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   &lt;plugins&gt;...&lt;/plugins&gt;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&lt;/build&gt;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&lt;reporting&gt;...&lt;/reporting&gt;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&lt;modules&gt;...&lt;/modules&gt;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&lt;dependencies&gt;...&lt;/dependencies&gt;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&lt;</a:t>
            </a:r>
            <a:r>
              <a:rPr lang="en-US" altLang="ko-KR" sz="1800" dirty="0" err="1">
                <a:latin typeface="Consolas" panose="020B0609020204030204" pitchFamily="49" charset="0"/>
              </a:rPr>
              <a:t>dependencyManagement</a:t>
            </a:r>
            <a:r>
              <a:rPr lang="en-US" altLang="ko-KR" sz="1800" dirty="0">
                <a:latin typeface="Consolas" panose="020B0609020204030204" pitchFamily="49" charset="0"/>
              </a:rPr>
              <a:t>&gt;...&lt;/</a:t>
            </a:r>
            <a:r>
              <a:rPr lang="en-US" altLang="ko-KR" sz="1800" dirty="0" err="1">
                <a:latin typeface="Consolas" panose="020B0609020204030204" pitchFamily="49" charset="0"/>
              </a:rPr>
              <a:t>dependencyManagement</a:t>
            </a:r>
            <a:r>
              <a:rPr lang="en-US" altLang="ko-KR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&lt;</a:t>
            </a:r>
            <a:r>
              <a:rPr lang="en-US" altLang="ko-KR" sz="1800" dirty="0" err="1">
                <a:latin typeface="Consolas" panose="020B0609020204030204" pitchFamily="49" charset="0"/>
              </a:rPr>
              <a:t>distributionManagement</a:t>
            </a:r>
            <a:r>
              <a:rPr lang="en-US" altLang="ko-KR" sz="1800" dirty="0">
                <a:latin typeface="Consolas" panose="020B0609020204030204" pitchFamily="49" charset="0"/>
              </a:rPr>
              <a:t>&gt;...&lt;/</a:t>
            </a:r>
            <a:r>
              <a:rPr lang="en-US" altLang="ko-KR" sz="1800" dirty="0" err="1">
                <a:latin typeface="Consolas" panose="020B0609020204030204" pitchFamily="49" charset="0"/>
              </a:rPr>
              <a:t>distributionManagement</a:t>
            </a:r>
            <a:r>
              <a:rPr lang="en-US" altLang="ko-KR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&lt;repositories&gt;...&lt;/repositories&gt;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&lt;</a:t>
            </a:r>
            <a:r>
              <a:rPr lang="en-US" altLang="ko-KR" sz="1800" dirty="0" err="1">
                <a:latin typeface="Consolas" panose="020B0609020204030204" pitchFamily="49" charset="0"/>
              </a:rPr>
              <a:t>pluginRepositories</a:t>
            </a:r>
            <a:r>
              <a:rPr lang="en-US" altLang="ko-KR" sz="1800" dirty="0">
                <a:latin typeface="Consolas" panose="020B0609020204030204" pitchFamily="49" charset="0"/>
              </a:rPr>
              <a:t>&gt;...&lt;/</a:t>
            </a:r>
            <a:r>
              <a:rPr lang="en-US" altLang="ko-KR" sz="1800" dirty="0" err="1">
                <a:latin typeface="Consolas" panose="020B0609020204030204" pitchFamily="49" charset="0"/>
              </a:rPr>
              <a:t>pluginRepositories</a:t>
            </a:r>
            <a:r>
              <a:rPr lang="en-US" altLang="ko-KR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   &lt;properties&gt;...&lt;/properties&gt;</a:t>
            </a:r>
          </a:p>
          <a:p>
            <a:r>
              <a:rPr lang="en-US" altLang="ko-KR" sz="1800" dirty="0">
                <a:latin typeface="Consolas" panose="020B0609020204030204" pitchFamily="49" charset="0"/>
              </a:rPr>
              <a:t>&lt;/profile&gt;</a:t>
            </a:r>
          </a:p>
        </p:txBody>
      </p:sp>
    </p:spTree>
    <p:extLst>
      <p:ext uri="{BB962C8B-B14F-4D97-AF65-F5344CB8AC3E}">
        <p14:creationId xmlns:p14="http://schemas.microsoft.com/office/powerpoint/2010/main" val="101138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초기 필수 개발 환경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빌드 환경을 자동화 하기 위한 빌드 툴</a:t>
            </a:r>
            <a:endParaRPr lang="en-US" altLang="ko-KR" dirty="0"/>
          </a:p>
          <a:p>
            <a:pPr lvl="1"/>
            <a:r>
              <a:rPr lang="en-US" altLang="ko-KR" dirty="0"/>
              <a:t>Ex) Ant, Maven..</a:t>
            </a:r>
          </a:p>
          <a:p>
            <a:r>
              <a:rPr lang="ko-KR" altLang="en-US" dirty="0"/>
              <a:t>개발을 위한 통합 개발 환경</a:t>
            </a:r>
            <a:endParaRPr lang="en-US" altLang="ko-KR" dirty="0"/>
          </a:p>
          <a:p>
            <a:pPr lvl="1"/>
            <a:r>
              <a:rPr lang="en-US" altLang="ko-KR" dirty="0"/>
              <a:t>Ex) eclipse, </a:t>
            </a:r>
            <a:r>
              <a:rPr lang="en-US" altLang="ko-KR" dirty="0" err="1"/>
              <a:t>intelliJ</a:t>
            </a:r>
            <a:r>
              <a:rPr lang="en-US" altLang="ko-KR" dirty="0"/>
              <a:t> IDEA, NetBeans</a:t>
            </a:r>
          </a:p>
          <a:p>
            <a:r>
              <a:rPr lang="ko-KR" altLang="en-US" dirty="0"/>
              <a:t>소스코드와 문서관리를 위한 형상관리 툴</a:t>
            </a:r>
            <a:endParaRPr lang="en-US" altLang="ko-KR" dirty="0"/>
          </a:p>
          <a:p>
            <a:pPr lvl="1"/>
            <a:r>
              <a:rPr lang="en-US" altLang="ko-KR" dirty="0"/>
              <a:t>Ex) SVN, GitHub</a:t>
            </a:r>
          </a:p>
          <a:p>
            <a:r>
              <a:rPr lang="ko-KR" altLang="en-US" dirty="0"/>
              <a:t>소스 코드의 지속적인 테스트 및 통합을 위한 지속적 통합 </a:t>
            </a:r>
            <a:r>
              <a:rPr lang="en-US" altLang="ko-KR" dirty="0"/>
              <a:t>(Continuous Integration) </a:t>
            </a:r>
            <a:r>
              <a:rPr lang="ko-KR" altLang="en-US" dirty="0"/>
              <a:t>툴</a:t>
            </a:r>
            <a:endParaRPr lang="en-US" altLang="ko-KR" dirty="0"/>
          </a:p>
          <a:p>
            <a:pPr lvl="1"/>
            <a:r>
              <a:rPr lang="en-US" altLang="ko-KR" dirty="0"/>
              <a:t>Ex) Hudson, Jenkins, TeamCity..</a:t>
            </a:r>
          </a:p>
          <a:p>
            <a:r>
              <a:rPr lang="en-US" altLang="ko-KR" dirty="0"/>
              <a:t>Issue Tracker</a:t>
            </a:r>
          </a:p>
          <a:p>
            <a:pPr lvl="1"/>
            <a:r>
              <a:rPr lang="en-US" altLang="ko-KR" dirty="0"/>
              <a:t>Ex) JIRA, </a:t>
            </a:r>
            <a:r>
              <a:rPr lang="en-US" altLang="ko-KR" dirty="0" err="1"/>
              <a:t>redmine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592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리포팅 기능을 활용한 문서 관리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source code quality checks</a:t>
            </a:r>
          </a:p>
          <a:p>
            <a:r>
              <a:rPr lang="en-US" altLang="ko-KR" dirty="0"/>
              <a:t>Test Driven Development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118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리포팅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정적분석 </a:t>
            </a:r>
            <a:r>
              <a:rPr lang="en-US" altLang="ko-KR" dirty="0"/>
              <a:t>: SW</a:t>
            </a:r>
            <a:r>
              <a:rPr lang="ko-KR" altLang="en-US" dirty="0"/>
              <a:t>를 실행하지 않고 코드레벨에서 분석</a:t>
            </a:r>
            <a:endParaRPr lang="en-US" altLang="ko-KR" dirty="0"/>
          </a:p>
          <a:p>
            <a:pPr lvl="1"/>
            <a:r>
              <a:rPr lang="en-US" altLang="ko-KR" dirty="0"/>
              <a:t>PMD</a:t>
            </a:r>
          </a:p>
          <a:p>
            <a:pPr lvl="2"/>
            <a:r>
              <a:rPr lang="ko-KR" altLang="en-US" dirty="0" err="1"/>
              <a:t>미사용</a:t>
            </a:r>
            <a:r>
              <a:rPr lang="ko-KR" altLang="en-US" dirty="0"/>
              <a:t> 변수</a:t>
            </a:r>
            <a:r>
              <a:rPr lang="en-US" altLang="ko-KR" dirty="0"/>
              <a:t>, </a:t>
            </a:r>
            <a:r>
              <a:rPr lang="ko-KR" altLang="en-US" dirty="0" err="1"/>
              <a:t>비어있는</a:t>
            </a:r>
            <a:r>
              <a:rPr lang="ko-KR" altLang="en-US" dirty="0"/>
              <a:t> 코드 블록</a:t>
            </a:r>
            <a:r>
              <a:rPr lang="en-US" altLang="ko-KR" dirty="0"/>
              <a:t>, </a:t>
            </a:r>
            <a:r>
              <a:rPr lang="ko-KR" altLang="en-US" dirty="0"/>
              <a:t>불필요한 객체 생성 등</a:t>
            </a:r>
            <a:endParaRPr lang="en-US" altLang="ko-KR" dirty="0"/>
          </a:p>
          <a:p>
            <a:pPr lvl="2"/>
            <a:r>
              <a:rPr lang="en-US" altLang="ko-KR" dirty="0"/>
              <a:t>CPD </a:t>
            </a:r>
            <a:r>
              <a:rPr lang="ko-KR" altLang="en-US" dirty="0"/>
              <a:t>를 포함</a:t>
            </a:r>
            <a:endParaRPr lang="en-US" altLang="ko-KR" dirty="0"/>
          </a:p>
          <a:p>
            <a:pPr lvl="2"/>
            <a:r>
              <a:rPr lang="en-US" altLang="ko-KR" dirty="0"/>
              <a:t>https://pmd.github.io/</a:t>
            </a:r>
          </a:p>
          <a:p>
            <a:pPr lvl="1"/>
            <a:r>
              <a:rPr lang="en-US" altLang="ko-KR" dirty="0" err="1"/>
              <a:t>FindBugs</a:t>
            </a:r>
            <a:endParaRPr lang="en-US" altLang="ko-KR" dirty="0"/>
          </a:p>
          <a:p>
            <a:pPr lvl="2"/>
            <a:r>
              <a:rPr lang="en-US" altLang="ko-KR" dirty="0"/>
              <a:t>GNU </a:t>
            </a:r>
            <a:r>
              <a:rPr lang="ko-KR" altLang="en-US" dirty="0"/>
              <a:t>라이선스</a:t>
            </a:r>
            <a:r>
              <a:rPr lang="en-US" altLang="ko-KR" dirty="0"/>
              <a:t>, Maryland</a:t>
            </a:r>
            <a:r>
              <a:rPr lang="ko-KR" altLang="en-US" dirty="0"/>
              <a:t>대학 개발</a:t>
            </a:r>
            <a:endParaRPr lang="en-US" altLang="ko-KR" dirty="0"/>
          </a:p>
          <a:p>
            <a:pPr lvl="2"/>
            <a:r>
              <a:rPr lang="en-US" altLang="ko-KR" dirty="0"/>
              <a:t>http://findbugs.sourceforge.net/</a:t>
            </a:r>
          </a:p>
          <a:p>
            <a:pPr lvl="1"/>
            <a:r>
              <a:rPr lang="en-US" altLang="ko-KR" dirty="0" err="1"/>
              <a:t>CheckStyle</a:t>
            </a:r>
            <a:endParaRPr lang="en-US" altLang="ko-KR" dirty="0"/>
          </a:p>
          <a:p>
            <a:pPr lvl="2"/>
            <a:r>
              <a:rPr lang="en-US" altLang="ko-KR" dirty="0"/>
              <a:t>Google’s Style</a:t>
            </a:r>
            <a:r>
              <a:rPr lang="ko-KR" altLang="en-US" dirty="0"/>
              <a:t>과 </a:t>
            </a:r>
            <a:r>
              <a:rPr lang="en-US" altLang="ko-KR" dirty="0"/>
              <a:t>Unix style </a:t>
            </a:r>
            <a:r>
              <a:rPr lang="ko-KR" altLang="en-US" dirty="0"/>
              <a:t>코딩 룰 내장</a:t>
            </a:r>
            <a:endParaRPr lang="en-US" altLang="ko-KR" dirty="0"/>
          </a:p>
          <a:p>
            <a:pPr lvl="2"/>
            <a:r>
              <a:rPr lang="en-US" altLang="ko-KR" dirty="0"/>
              <a:t>http://checkstyle.sourceforge.net/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819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FindBugs</a:t>
            </a:r>
            <a:r>
              <a:rPr lang="en-US" altLang="ko-KR" dirty="0"/>
              <a:t> </a:t>
            </a:r>
            <a:r>
              <a:rPr lang="ko-KR" altLang="en-US" dirty="0"/>
              <a:t>리포트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잠재적으로 발생할 수 있는 버그나 최적화 되지 않는 소스코드를 분석하기 위한 정적인 소스 코드 분석 툴</a:t>
            </a:r>
            <a:endParaRPr lang="en-US" altLang="ko-KR" dirty="0"/>
          </a:p>
          <a:p>
            <a:r>
              <a:rPr lang="en-US" altLang="ko-KR" dirty="0" err="1"/>
              <a:t>mvn</a:t>
            </a:r>
            <a:r>
              <a:rPr lang="en-US" altLang="ko-KR" dirty="0"/>
              <a:t> </a:t>
            </a:r>
            <a:r>
              <a:rPr lang="en-US" altLang="ko-KR" dirty="0" err="1"/>
              <a:t>findbugs:findbugs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원하지</a:t>
            </a:r>
            <a:r>
              <a:rPr lang="en-US" altLang="ko-KR" dirty="0"/>
              <a:t> </a:t>
            </a:r>
            <a:r>
              <a:rPr lang="ko-KR" altLang="en-US" dirty="0"/>
              <a:t>않는 리포트의 경우 필터링 기능을 이용해 제거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7639" y="4068663"/>
            <a:ext cx="8640960" cy="2592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&lt;reporting&gt;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&lt;plugins&gt;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&lt;plugin&gt;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groupId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r>
              <a:rPr lang="en-US" altLang="ko-KR" sz="1600" dirty="0" err="1">
                <a:latin typeface="Consolas" panose="020B0609020204030204" pitchFamily="49" charset="0"/>
              </a:rPr>
              <a:t>org.codehaus.mojo</a:t>
            </a:r>
            <a:r>
              <a:rPr lang="en-US" altLang="ko-KR" sz="1600" dirty="0">
                <a:latin typeface="Consolas" panose="020B0609020204030204" pitchFamily="49" charset="0"/>
              </a:rPr>
              <a:t>&lt;/</a:t>
            </a:r>
            <a:r>
              <a:rPr lang="en-US" altLang="ko-KR" sz="1600" dirty="0" err="1">
                <a:latin typeface="Consolas" panose="020B0609020204030204" pitchFamily="49" charset="0"/>
              </a:rPr>
              <a:t>groupId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r>
              <a:rPr lang="en-US" altLang="ko-KR" sz="1600" dirty="0" err="1">
                <a:latin typeface="Consolas" panose="020B0609020204030204" pitchFamily="49" charset="0"/>
              </a:rPr>
              <a:t>findbugs</a:t>
            </a:r>
            <a:r>
              <a:rPr lang="en-US" altLang="ko-KR" sz="1600" dirty="0">
                <a:latin typeface="Consolas" panose="020B0609020204030204" pitchFamily="49" charset="0"/>
              </a:rPr>
              <a:t>-maven-plugin&lt;/</a:t>
            </a:r>
            <a:r>
              <a:rPr lang="en-US" altLang="ko-KR" sz="16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&lt;version&gt;3.2&lt;/version&gt;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&lt;/plugin&gt;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&lt;/plugins&gt;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&lt;/reporting&gt;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263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: PMD </a:t>
            </a:r>
            <a:r>
              <a:rPr lang="ko-KR" altLang="en-US" dirty="0"/>
              <a:t>리포트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9" y="1044327"/>
            <a:ext cx="9600271" cy="491403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578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애자일 팀 협업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Agile Team collaboration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7295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50155" y="1620390"/>
            <a:ext cx="2448273" cy="216025"/>
            <a:chOff x="450155" y="396254"/>
            <a:chExt cx="2448273" cy="216025"/>
          </a:xfrm>
        </p:grpSpPr>
        <p:sp>
          <p:nvSpPr>
            <p:cNvPr id="8" name="직사각형 7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학습지식 개요</a:t>
              </a:r>
              <a:r>
                <a:rPr kumimoji="0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/</a:t>
              </a:r>
              <a:r>
                <a:rPr kumimoji="0" lang="ko-KR" altLang="ko-KR" sz="14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요점</a:t>
              </a: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</a:endParaRPr>
            </a:p>
          </p:txBody>
        </p:sp>
        <p:pic>
          <p:nvPicPr>
            <p:cNvPr id="16" name="그림 15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50156" y="3276574"/>
            <a:ext cx="2448273" cy="216025"/>
            <a:chOff x="450155" y="396254"/>
            <a:chExt cx="2448273" cy="216025"/>
          </a:xfrm>
        </p:grpSpPr>
        <p:sp>
          <p:nvSpPr>
            <p:cNvPr id="22" name="직사각형 21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</a:rPr>
                <a:t>실습 예제 및 수행가이드</a:t>
              </a:r>
            </a:p>
          </p:txBody>
        </p:sp>
        <p:pic>
          <p:nvPicPr>
            <p:cNvPr id="23" name="그림 22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306140" y="7092999"/>
            <a:ext cx="100091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45"/>
          <p:cNvGrpSpPr/>
          <p:nvPr/>
        </p:nvGrpSpPr>
        <p:grpSpPr>
          <a:xfrm>
            <a:off x="297855" y="239230"/>
            <a:ext cx="10009112" cy="864096"/>
            <a:chOff x="1352600" y="1497929"/>
            <a:chExt cx="3240360" cy="130871"/>
          </a:xfrm>
        </p:grpSpPr>
        <p:sp>
          <p:nvSpPr>
            <p:cNvPr id="14" name="직사각형 13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52600" y="1497929"/>
              <a:ext cx="1981515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22164" y="540271"/>
            <a:ext cx="446449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HY수평선B" pitchFamily="18" charset="-127"/>
              </a:rPr>
              <a:t>사내저장소 관리와 지속적 통합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70836" y="324247"/>
            <a:ext cx="3600400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사내 저장소의 필요성과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nexus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설치와 기본 운용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지속적 통합의 이해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1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메이븐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빌드 툴과 지속적 통합의 관계</a:t>
            </a:r>
          </a:p>
          <a:p>
            <a:pPr lvl="0" defTabSz="914400" latinLnBrk="0"/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Jenkins 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설치와 </a:t>
            </a:r>
            <a:r>
              <a:rPr lang="ko-KR" altLang="en-US" sz="11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메이븐</a:t>
            </a:r>
            <a:r>
              <a:rPr lang="ko-KR" altLang="en-US" sz="11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연동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172" y="1980431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latinLnBrk="0"/>
            <a:r>
              <a:rPr lang="ko-KR" altLang="en-US" sz="1800" kern="0" dirty="0">
                <a:solidFill>
                  <a:sysClr val="windowText" lastClr="000000"/>
                </a:solidFill>
              </a:rPr>
              <a:t>사내저장소인 </a:t>
            </a:r>
            <a:r>
              <a:rPr lang="en-US" altLang="ko-KR" sz="1800" kern="0" dirty="0">
                <a:solidFill>
                  <a:sysClr val="windowText" lastClr="000000"/>
                </a:solidFill>
              </a:rPr>
              <a:t>nexus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를 설치 기본 활용법을 학습하고 지속적 통합과 </a:t>
            </a:r>
            <a:r>
              <a:rPr lang="ko-KR" altLang="en-US" sz="1800" kern="0" dirty="0" err="1">
                <a:solidFill>
                  <a:sysClr val="windowText" lastClr="000000"/>
                </a:solidFill>
              </a:rPr>
              <a:t>메이븐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 빌드의 관계를 이해하고 실제 적용한다</a:t>
            </a:r>
            <a:r>
              <a:rPr lang="en-US" altLang="ko-KR" sz="1800" kern="0" dirty="0">
                <a:solidFill>
                  <a:sysClr val="windowText" lastClr="000000"/>
                </a:solidFill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172" y="363835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latinLnBrk="0"/>
            <a:r>
              <a:rPr lang="en-US" altLang="ko-KR" sz="1800" kern="0" dirty="0">
                <a:solidFill>
                  <a:sysClr val="windowText" lastClr="000000"/>
                </a:solidFill>
              </a:rPr>
              <a:t>- nexus 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설치 및 운용 실습</a:t>
            </a:r>
          </a:p>
          <a:p>
            <a:pPr lvl="0" defTabSz="914400" latinLnBrk="0"/>
            <a:r>
              <a:rPr lang="en-US" altLang="ko-KR" sz="1800" kern="0" dirty="0">
                <a:solidFill>
                  <a:sysClr val="windowText" lastClr="000000"/>
                </a:solidFill>
              </a:rPr>
              <a:t>- Jenkins 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설치와 </a:t>
            </a:r>
            <a:r>
              <a:rPr lang="ko-KR" altLang="en-US" sz="1800" kern="0" dirty="0" err="1">
                <a:solidFill>
                  <a:sysClr val="windowText" lastClr="000000"/>
                </a:solidFill>
              </a:rPr>
              <a:t>메이븐</a:t>
            </a:r>
            <a:r>
              <a:rPr lang="ko-KR" altLang="en-US" sz="1800" kern="0" dirty="0">
                <a:solidFill>
                  <a:sysClr val="windowText" lastClr="000000"/>
                </a:solidFill>
              </a:rPr>
              <a:t> 연동 실습</a:t>
            </a:r>
          </a:p>
        </p:txBody>
      </p:sp>
    </p:spTree>
    <p:extLst>
      <p:ext uri="{BB962C8B-B14F-4D97-AF65-F5344CB8AC3E}">
        <p14:creationId xmlns:p14="http://schemas.microsoft.com/office/powerpoint/2010/main" val="2429374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사내 저장소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Repository Manager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054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Repository Manager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5149612" y="1193715"/>
            <a:ext cx="3967479" cy="2423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0" indent="-292100">
              <a:lnSpc>
                <a:spcPct val="100000"/>
              </a:lnSpc>
              <a:buSzPct val="44000"/>
              <a:buChar char="●"/>
              <a:tabLst>
                <a:tab pos="305435" algn="l"/>
              </a:tabLst>
            </a:pPr>
            <a:r>
              <a:rPr lang="ko-KR" altLang="en-US" sz="2500" spc="10" dirty="0">
                <a:latin typeface="Arial"/>
                <a:cs typeface="Arial"/>
              </a:rPr>
              <a:t>기본 기능</a:t>
            </a:r>
            <a:endParaRPr sz="2500" dirty="0">
              <a:latin typeface="Arial"/>
              <a:cs typeface="Arial"/>
            </a:endParaRPr>
          </a:p>
          <a:p>
            <a:pPr marL="694690" lvl="1" indent="-257810">
              <a:lnSpc>
                <a:spcPct val="100000"/>
              </a:lnSpc>
              <a:spcBef>
                <a:spcPts val="760"/>
              </a:spcBef>
              <a:buSzPct val="74418"/>
              <a:buFont typeface="Lucida Sans Unicode"/>
              <a:buChar char="-"/>
              <a:tabLst>
                <a:tab pos="695325" algn="l"/>
              </a:tabLst>
            </a:pPr>
            <a:r>
              <a:rPr lang="ko-KR" altLang="en-US" sz="2150" spc="5" dirty="0">
                <a:latin typeface="Arial"/>
                <a:cs typeface="Arial"/>
              </a:rPr>
              <a:t>라이브러리 검색</a:t>
            </a:r>
            <a:endParaRPr sz="2150" dirty="0">
              <a:latin typeface="Arial"/>
              <a:cs typeface="Arial"/>
            </a:endParaRPr>
          </a:p>
          <a:p>
            <a:pPr marL="694690" lvl="1" indent="-257810">
              <a:lnSpc>
                <a:spcPct val="100000"/>
              </a:lnSpc>
              <a:spcBef>
                <a:spcPts val="580"/>
              </a:spcBef>
              <a:buSzPct val="74418"/>
              <a:buFont typeface="Lucida Sans Unicode"/>
              <a:buChar char="-"/>
              <a:tabLst>
                <a:tab pos="695325" algn="l"/>
              </a:tabLst>
            </a:pPr>
            <a:r>
              <a:rPr lang="ko-KR" altLang="en-US" sz="2150" spc="5" dirty="0">
                <a:latin typeface="Arial"/>
                <a:cs typeface="Arial"/>
              </a:rPr>
              <a:t>저장소 탐색</a:t>
            </a:r>
            <a:endParaRPr sz="2150" dirty="0">
              <a:latin typeface="Arial"/>
              <a:cs typeface="Arial"/>
            </a:endParaRPr>
          </a:p>
          <a:p>
            <a:pPr marL="694690" lvl="1" indent="-257810">
              <a:lnSpc>
                <a:spcPct val="100000"/>
              </a:lnSpc>
              <a:spcBef>
                <a:spcPts val="490"/>
              </a:spcBef>
              <a:buSzPct val="74418"/>
              <a:buFont typeface="Lucida Sans Unicode"/>
              <a:buChar char="-"/>
              <a:tabLst>
                <a:tab pos="695325" algn="l"/>
              </a:tabLst>
            </a:pPr>
            <a:r>
              <a:rPr lang="ko-KR" altLang="en-US" sz="2150" spc="5" dirty="0">
                <a:latin typeface="Arial"/>
                <a:cs typeface="Arial"/>
              </a:rPr>
              <a:t>외부 저장소 프록시</a:t>
            </a:r>
            <a:endParaRPr sz="2150" dirty="0">
              <a:latin typeface="Arial"/>
              <a:cs typeface="Arial"/>
            </a:endParaRPr>
          </a:p>
          <a:p>
            <a:pPr marL="694690" lvl="1" indent="-257810">
              <a:lnSpc>
                <a:spcPct val="100000"/>
              </a:lnSpc>
              <a:spcBef>
                <a:spcPts val="490"/>
              </a:spcBef>
              <a:buSzPct val="74418"/>
              <a:buFont typeface="Lucida Sans Unicode"/>
              <a:buChar char="-"/>
              <a:tabLst>
                <a:tab pos="695325" algn="l"/>
              </a:tabLst>
            </a:pPr>
            <a:r>
              <a:rPr lang="ko-KR" altLang="en-US" sz="2150" spc="5" dirty="0">
                <a:latin typeface="Arial"/>
                <a:cs typeface="Arial"/>
              </a:rPr>
              <a:t>내부 라이브러리 호스트</a:t>
            </a:r>
            <a:endParaRPr sz="2150" dirty="0">
              <a:latin typeface="Arial"/>
              <a:cs typeface="Arial"/>
            </a:endParaRPr>
          </a:p>
          <a:p>
            <a:pPr marL="694690" lvl="1" indent="-257810">
              <a:lnSpc>
                <a:spcPct val="100000"/>
              </a:lnSpc>
              <a:spcBef>
                <a:spcPts val="580"/>
              </a:spcBef>
              <a:buSzPct val="74418"/>
              <a:buFont typeface="Lucida Sans Unicode"/>
              <a:buChar char="-"/>
              <a:tabLst>
                <a:tab pos="695325" algn="l"/>
              </a:tabLst>
            </a:pPr>
            <a:r>
              <a:rPr lang="ko-KR" altLang="en-US" sz="2150" spc="5" dirty="0">
                <a:latin typeface="Arial"/>
                <a:cs typeface="Arial"/>
              </a:rPr>
              <a:t>보안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1530275" y="3614124"/>
            <a:ext cx="7586815" cy="2902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738188" y="1188343"/>
            <a:ext cx="3952240" cy="1492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0" indent="-292100">
              <a:lnSpc>
                <a:spcPct val="100000"/>
              </a:lnSpc>
              <a:buSzPct val="44000"/>
              <a:buChar char="●"/>
              <a:tabLst>
                <a:tab pos="305435" algn="l"/>
              </a:tabLst>
            </a:pPr>
            <a:r>
              <a:rPr lang="en-US" sz="2150" spc="5" dirty="0">
                <a:latin typeface="Arial"/>
                <a:cs typeface="Arial"/>
              </a:rPr>
              <a:t>Open Source:</a:t>
            </a:r>
          </a:p>
          <a:p>
            <a:pPr marL="877128" lvl="1" indent="-342900">
              <a:buSzPct val="44000"/>
              <a:buFont typeface="Wingdings" panose="05000000000000000000" pitchFamily="2" charset="2"/>
              <a:buChar char="ü"/>
              <a:tabLst>
                <a:tab pos="305435" algn="l"/>
              </a:tabLst>
            </a:pPr>
            <a:r>
              <a:rPr sz="2150" spc="5" dirty="0" err="1">
                <a:latin typeface="Arial"/>
                <a:cs typeface="Arial"/>
              </a:rPr>
              <a:t>Sonatype</a:t>
            </a:r>
            <a:r>
              <a:rPr sz="2150" spc="5" dirty="0">
                <a:latin typeface="Arial"/>
                <a:cs typeface="Arial"/>
              </a:rPr>
              <a:t> </a:t>
            </a:r>
            <a:r>
              <a:rPr sz="2150" spc="10" dirty="0">
                <a:latin typeface="Arial"/>
                <a:cs typeface="Arial"/>
              </a:rPr>
              <a:t>Nexus</a:t>
            </a:r>
            <a:r>
              <a:rPr lang="en-US" sz="2150" spc="10" dirty="0">
                <a:latin typeface="Arial"/>
                <a:cs typeface="Arial"/>
              </a:rPr>
              <a:t> OSS</a:t>
            </a:r>
            <a:r>
              <a:rPr sz="2150" spc="-45" dirty="0">
                <a:latin typeface="Arial"/>
                <a:cs typeface="Arial"/>
              </a:rPr>
              <a:t> </a:t>
            </a:r>
            <a:endParaRPr lang="en-US" sz="2150" spc="-45" dirty="0">
              <a:latin typeface="Arial"/>
              <a:cs typeface="Arial"/>
            </a:endParaRPr>
          </a:p>
          <a:p>
            <a:pPr marL="779780" marR="5080" lvl="1" indent="-342900">
              <a:lnSpc>
                <a:spcPts val="2170"/>
              </a:lnSpc>
              <a:spcBef>
                <a:spcPts val="1175"/>
              </a:spcBef>
              <a:buSzPct val="74418"/>
              <a:buFont typeface="Wingdings" panose="05000000000000000000" pitchFamily="2" charset="2"/>
              <a:buChar char="ü"/>
              <a:tabLst>
                <a:tab pos="695325" algn="l"/>
              </a:tabLst>
            </a:pPr>
            <a:r>
              <a:rPr sz="2150" spc="5" dirty="0" err="1">
                <a:latin typeface="Arial"/>
                <a:cs typeface="Arial"/>
              </a:rPr>
              <a:t>Jfrog</a:t>
            </a:r>
            <a:r>
              <a:rPr sz="2150" spc="-70" dirty="0">
                <a:latin typeface="Arial"/>
                <a:cs typeface="Arial"/>
              </a:rPr>
              <a:t> </a:t>
            </a:r>
            <a:r>
              <a:rPr sz="2150" spc="5" dirty="0">
                <a:latin typeface="Arial"/>
                <a:cs typeface="Arial"/>
              </a:rPr>
              <a:t>Artifactory</a:t>
            </a:r>
            <a:endParaRPr sz="2150" dirty="0">
              <a:latin typeface="Arial"/>
              <a:cs typeface="Arial"/>
            </a:endParaRPr>
          </a:p>
          <a:p>
            <a:pPr marL="779780" lvl="1" indent="-342900">
              <a:lnSpc>
                <a:spcPct val="100000"/>
              </a:lnSpc>
              <a:spcBef>
                <a:spcPts val="490"/>
              </a:spcBef>
              <a:buSzPct val="74418"/>
              <a:buFont typeface="Wingdings" panose="05000000000000000000" pitchFamily="2" charset="2"/>
              <a:buChar char="ü"/>
              <a:tabLst>
                <a:tab pos="695325" algn="l"/>
              </a:tabLst>
            </a:pPr>
            <a:r>
              <a:rPr sz="2150" spc="10" dirty="0">
                <a:latin typeface="Arial"/>
                <a:cs typeface="Arial"/>
              </a:rPr>
              <a:t>Apache</a:t>
            </a:r>
            <a:r>
              <a:rPr sz="2150" spc="-80" dirty="0">
                <a:latin typeface="Arial"/>
                <a:cs typeface="Arial"/>
              </a:rPr>
              <a:t> </a:t>
            </a:r>
            <a:r>
              <a:rPr sz="2150" spc="5" dirty="0">
                <a:latin typeface="Arial"/>
                <a:cs typeface="Arial"/>
              </a:rPr>
              <a:t>Archiva</a:t>
            </a:r>
            <a:endParaRPr sz="2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46353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: Nexus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http://www.sonatype.com/download-oss-sonatype</a:t>
            </a:r>
            <a:endParaRPr lang="en-US" altLang="ko-KR" dirty="0"/>
          </a:p>
          <a:p>
            <a:r>
              <a:rPr lang="en-US" altLang="ko-KR" dirty="0"/>
              <a:t>nexus-2.13.0-01/bin/</a:t>
            </a:r>
            <a:r>
              <a:rPr lang="en-US" altLang="ko-KR" dirty="0" err="1"/>
              <a:t>jsw</a:t>
            </a:r>
            <a:r>
              <a:rPr lang="en-US" altLang="ko-KR" dirty="0"/>
              <a:t>/windows-x86-64</a:t>
            </a:r>
          </a:p>
          <a:p>
            <a:pPr lvl="1"/>
            <a:r>
              <a:rPr lang="en-US" altLang="ko-KR" dirty="0"/>
              <a:t>install-nexus.bat (</a:t>
            </a:r>
            <a:r>
              <a:rPr lang="ko-KR" altLang="en-US" dirty="0"/>
              <a:t>관리자 권한으로 실행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start-next.bat     (</a:t>
            </a:r>
            <a:r>
              <a:rPr lang="ko-KR" altLang="en-US" dirty="0"/>
              <a:t>관리자 권한으로 실행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hlinkClick r:id="rId3"/>
              </a:rPr>
              <a:t>http://localhost:8081/nexus</a:t>
            </a:r>
            <a:r>
              <a:rPr lang="en-US" altLang="ko-KR" dirty="0"/>
              <a:t> </a:t>
            </a:r>
            <a:r>
              <a:rPr lang="ko-KR" altLang="en-US" dirty="0"/>
              <a:t>브라우저에서 확인</a:t>
            </a:r>
            <a:endParaRPr lang="en-US" altLang="ko-KR" dirty="0"/>
          </a:p>
          <a:p>
            <a:r>
              <a:rPr lang="ko-KR" altLang="en-US" dirty="0"/>
              <a:t>로그인</a:t>
            </a:r>
            <a:endParaRPr lang="en-US" altLang="ko-KR" dirty="0"/>
          </a:p>
          <a:p>
            <a:pPr lvl="1"/>
            <a:r>
              <a:rPr lang="en-US" altLang="ko-KR" dirty="0"/>
              <a:t>admin/admin123</a:t>
            </a:r>
          </a:p>
          <a:p>
            <a:pPr lvl="1"/>
            <a:r>
              <a:rPr lang="en-US" altLang="ko-KR" dirty="0"/>
              <a:t>deployment/</a:t>
            </a:r>
          </a:p>
          <a:p>
            <a:pPr marL="521528" lvl="1" indent="0">
              <a:buNone/>
            </a:pPr>
            <a:r>
              <a:rPr lang="en-US" altLang="ko-KR" dirty="0"/>
              <a:t>   deployment123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139" y="3495029"/>
            <a:ext cx="5234591" cy="326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798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저장소의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라이브러리 버전의 충돌 가능성 최소화</a:t>
            </a:r>
            <a:endParaRPr lang="en-US" altLang="ko-KR" dirty="0"/>
          </a:p>
          <a:p>
            <a:r>
              <a:rPr lang="ko-KR" altLang="en-US" dirty="0"/>
              <a:t>특정 프로젝트 혹은 사내에서만 사용되는 라이브러리 </a:t>
            </a:r>
            <a:r>
              <a:rPr lang="en-US" altLang="ko-KR" dirty="0"/>
              <a:t>3rd party </a:t>
            </a:r>
            <a:r>
              <a:rPr lang="ko-KR" altLang="en-US" dirty="0"/>
              <a:t>라이브러리를 한 곳에서 관리</a:t>
            </a:r>
            <a:endParaRPr lang="en-US" altLang="ko-KR" dirty="0"/>
          </a:p>
          <a:p>
            <a:r>
              <a:rPr lang="ko-KR" altLang="en-US" dirty="0" err="1"/>
              <a:t>메이븐</a:t>
            </a:r>
            <a:r>
              <a:rPr lang="ko-KR" altLang="en-US" dirty="0"/>
              <a:t> 중앙 관리소를 </a:t>
            </a:r>
            <a:r>
              <a:rPr lang="ko-KR" altLang="en-US" dirty="0" err="1"/>
              <a:t>미러링</a:t>
            </a:r>
            <a:r>
              <a:rPr lang="ko-KR" altLang="en-US" dirty="0"/>
              <a:t> 하기 때문에 초기 다운로드 시간을 단축 시킬 수 있음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80" y="3475322"/>
            <a:ext cx="5184576" cy="36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7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Build Tool</a:t>
            </a:r>
          </a:p>
          <a:p>
            <a:pPr lvl="1"/>
            <a:r>
              <a:rPr lang="ko-KR" altLang="en-US" dirty="0"/>
              <a:t>새로운 버전의 프로그램을 생성할 때 사용하는 프로그래밍 도구</a:t>
            </a:r>
            <a:endParaRPr lang="en-US" altLang="ko-KR" dirty="0"/>
          </a:p>
          <a:p>
            <a:pPr lvl="1"/>
            <a:r>
              <a:rPr lang="ko-KR" altLang="en-US" dirty="0"/>
              <a:t>빌드를 전반적으로 관리하는 도구</a:t>
            </a:r>
            <a:endParaRPr lang="en-US" altLang="ko-KR" dirty="0"/>
          </a:p>
          <a:p>
            <a:r>
              <a:rPr lang="en-US" altLang="ko-KR" dirty="0"/>
              <a:t>Maven</a:t>
            </a:r>
          </a:p>
          <a:p>
            <a:pPr lvl="1"/>
            <a:r>
              <a:rPr lang="ko-KR" altLang="en-US" dirty="0"/>
              <a:t>주로</a:t>
            </a:r>
            <a:r>
              <a:rPr lang="en-US" altLang="ko-KR" dirty="0"/>
              <a:t> </a:t>
            </a:r>
            <a:r>
              <a:rPr lang="ko-KR" altLang="en-US" dirty="0"/>
              <a:t>자바 프로젝트에서 사용되는 오픈소스 빌드 툴</a:t>
            </a:r>
            <a:endParaRPr lang="en-US" altLang="ko-KR" dirty="0"/>
          </a:p>
          <a:p>
            <a:pPr lvl="1"/>
            <a:r>
              <a:rPr lang="en-US" altLang="ko-KR" dirty="0"/>
              <a:t>POM(Project Object Model) </a:t>
            </a:r>
            <a:r>
              <a:rPr lang="ko-KR" altLang="en-US" dirty="0"/>
              <a:t>모델 기반</a:t>
            </a:r>
            <a:endParaRPr lang="en-US" altLang="ko-KR" dirty="0"/>
          </a:p>
          <a:p>
            <a:pPr lvl="1"/>
            <a:r>
              <a:rPr lang="ko-KR" altLang="en-US" dirty="0"/>
              <a:t>빌드 툴을 넘어 프로젝트 관리 툴</a:t>
            </a:r>
            <a:endParaRPr lang="en-US" altLang="ko-KR" dirty="0"/>
          </a:p>
          <a:p>
            <a:pPr lvl="1"/>
            <a:r>
              <a:rPr lang="en-US" altLang="ko-KR" dirty="0"/>
              <a:t>De facto standard of JAVA App or JAVA Web App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610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넥서스</a:t>
            </a:r>
            <a:r>
              <a:rPr lang="en-US" altLang="ko-KR" dirty="0"/>
              <a:t> </a:t>
            </a:r>
            <a:r>
              <a:rPr lang="ko-KR" altLang="en-US" dirty="0"/>
              <a:t>저장소 설정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598" y="1692399"/>
            <a:ext cx="9203042" cy="525658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4215" y="1278663"/>
            <a:ext cx="93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+mj-lt"/>
              </a:rPr>
              <a:t>넥서스의 </a:t>
            </a:r>
            <a:r>
              <a:rPr lang="en-US" altLang="ko-KR" sz="1800" b="1" dirty="0">
                <a:latin typeface="+mj-lt"/>
              </a:rPr>
              <a:t>Repositories </a:t>
            </a:r>
            <a:r>
              <a:rPr lang="ko-KR" altLang="en-US" sz="1800" b="1" dirty="0">
                <a:latin typeface="+mj-lt"/>
              </a:rPr>
              <a:t>메뉴 화면</a:t>
            </a:r>
          </a:p>
        </p:txBody>
      </p:sp>
    </p:spTree>
    <p:extLst>
      <p:ext uri="{BB962C8B-B14F-4D97-AF65-F5344CB8AC3E}">
        <p14:creationId xmlns:p14="http://schemas.microsoft.com/office/powerpoint/2010/main" val="17290054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넥서스 저장소 유형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프록시 저장소</a:t>
            </a:r>
            <a:r>
              <a:rPr lang="en-US" altLang="ko-KR" dirty="0"/>
              <a:t>(proxy) :</a:t>
            </a:r>
          </a:p>
          <a:p>
            <a:pPr lvl="1"/>
            <a:r>
              <a:rPr lang="ko-KR" altLang="en-US" dirty="0"/>
              <a:t>외부에</a:t>
            </a:r>
            <a:r>
              <a:rPr lang="en-US" altLang="ko-KR" dirty="0"/>
              <a:t> </a:t>
            </a:r>
            <a:r>
              <a:rPr lang="ko-KR" altLang="en-US" dirty="0"/>
              <a:t>공개된 저장소에 대한 프록시 제공</a:t>
            </a:r>
            <a:endParaRPr lang="en-US" altLang="ko-KR" dirty="0"/>
          </a:p>
          <a:p>
            <a:r>
              <a:rPr lang="ko-KR" altLang="en-US" dirty="0" err="1"/>
              <a:t>호스티드</a:t>
            </a:r>
            <a:r>
              <a:rPr lang="ko-KR" altLang="en-US" dirty="0"/>
              <a:t> 저장소</a:t>
            </a:r>
            <a:r>
              <a:rPr lang="en-US" altLang="ko-KR" dirty="0"/>
              <a:t>(hosted) :</a:t>
            </a:r>
          </a:p>
          <a:p>
            <a:pPr lvl="1"/>
            <a:r>
              <a:rPr lang="ko-KR" altLang="en-US" dirty="0"/>
              <a:t>사내에서 관리하는 저장소</a:t>
            </a:r>
            <a:endParaRPr lang="en-US" altLang="ko-KR" dirty="0"/>
          </a:p>
          <a:p>
            <a:r>
              <a:rPr lang="ko-KR" altLang="en-US" dirty="0" err="1"/>
              <a:t>버추얼</a:t>
            </a:r>
            <a:r>
              <a:rPr lang="ko-KR" altLang="en-US" dirty="0"/>
              <a:t> 저장소</a:t>
            </a:r>
            <a:r>
              <a:rPr lang="en-US" altLang="ko-KR" dirty="0"/>
              <a:t>(virtual) :</a:t>
            </a:r>
          </a:p>
          <a:p>
            <a:pPr lvl="1"/>
            <a:r>
              <a:rPr lang="ko-KR" altLang="en-US" dirty="0"/>
              <a:t>이미 설정된 저장소에 대한 논리적인 저장소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URL</a:t>
            </a:r>
            <a:r>
              <a:rPr lang="ko-KR" altLang="en-US" dirty="0"/>
              <a:t>을 통해 접근 할 수 있도록 지원</a:t>
            </a:r>
            <a:endParaRPr lang="en-US" altLang="ko-KR" dirty="0"/>
          </a:p>
          <a:p>
            <a:r>
              <a:rPr lang="ko-KR" altLang="en-US" dirty="0"/>
              <a:t>저장소 그룹</a:t>
            </a:r>
            <a:r>
              <a:rPr lang="en-US" altLang="ko-KR" dirty="0"/>
              <a:t>(group) :</a:t>
            </a:r>
          </a:p>
          <a:p>
            <a:pPr lvl="1"/>
            <a:r>
              <a:rPr lang="ko-KR" altLang="en-US" dirty="0"/>
              <a:t>넥서스에 설정한 저장소 그룹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en-US" altLang="ko-KR" dirty="0"/>
              <a:t>MAVEN </a:t>
            </a:r>
            <a:r>
              <a:rPr lang="ko-KR" altLang="en-US" dirty="0"/>
              <a:t>설정을 사용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86" y="1260351"/>
            <a:ext cx="2626044" cy="23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40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넥서스 저장소를 사용하기 위한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USER_HOME/.m2/settings.xml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98982" y="1620391"/>
            <a:ext cx="89597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&lt;mirrors&gt;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&lt;mirror&gt;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&lt;id&gt;nexus&lt;/id&gt;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mirrorOf</a:t>
            </a:r>
            <a:r>
              <a:rPr lang="en-US" altLang="ko-KR" sz="1600" dirty="0">
                <a:latin typeface="Consolas" panose="020B0609020204030204" pitchFamily="49" charset="0"/>
              </a:rPr>
              <a:t>&gt;*&lt;/</a:t>
            </a:r>
            <a:r>
              <a:rPr lang="en-US" altLang="ko-KR" sz="1600" dirty="0" err="1">
                <a:latin typeface="Consolas" panose="020B0609020204030204" pitchFamily="49" charset="0"/>
              </a:rPr>
              <a:t>mirrorOf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url</a:t>
            </a:r>
            <a:r>
              <a:rPr lang="en-US" altLang="ko-KR" sz="1600" dirty="0">
                <a:latin typeface="Consolas" panose="020B0609020204030204" pitchFamily="49" charset="0"/>
              </a:rPr>
              <a:t>&gt;http://localhost:8081/nexus/content/repositories/central/&lt;/url&gt;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&lt;/mirror&gt;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&lt;/mirrors&gt;</a:t>
            </a:r>
            <a:endParaRPr lang="en-US" altLang="ko-KR" sz="1800" dirty="0">
              <a:latin typeface="Consolas" panose="020B06090202040302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90" y="3771358"/>
            <a:ext cx="8158858" cy="27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56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넥서스 저장소에 배포하기 위한 설정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USER_HOME/.m2/settings.xml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98982" y="1620391"/>
            <a:ext cx="895974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&lt;servers&gt;</a:t>
            </a:r>
          </a:p>
          <a:p>
            <a:r>
              <a:rPr lang="en-US" altLang="ko-KR" sz="2000" b="1" dirty="0">
                <a:latin typeface="Consolas" panose="020B0609020204030204" pitchFamily="49" charset="0"/>
              </a:rPr>
              <a:t>&lt;server&gt;</a:t>
            </a:r>
          </a:p>
          <a:p>
            <a:r>
              <a:rPr lang="en-US" altLang="ko-KR" sz="2000" b="1" dirty="0">
                <a:latin typeface="Consolas" panose="020B0609020204030204" pitchFamily="49" charset="0"/>
              </a:rPr>
              <a:t>   &lt;id&gt;Releases&lt;/id&gt;</a:t>
            </a:r>
          </a:p>
          <a:p>
            <a:r>
              <a:rPr lang="en-US" altLang="ko-KR" sz="2000" b="1" dirty="0">
                <a:latin typeface="Consolas" panose="020B0609020204030204" pitchFamily="49" charset="0"/>
              </a:rPr>
              <a:t>   &lt;username&gt;deployment&lt;/username&gt;</a:t>
            </a:r>
          </a:p>
          <a:p>
            <a:r>
              <a:rPr lang="en-US" altLang="ko-KR" sz="2000" b="1" dirty="0">
                <a:latin typeface="Consolas" panose="020B0609020204030204" pitchFamily="49" charset="0"/>
              </a:rPr>
              <a:t>   &lt;password&gt;deployment123&lt;/password&gt;</a:t>
            </a:r>
          </a:p>
          <a:p>
            <a:r>
              <a:rPr lang="en-US" altLang="ko-KR" sz="2000" b="1" dirty="0">
                <a:latin typeface="Consolas" panose="020B0609020204030204" pitchFamily="49" charset="0"/>
              </a:rPr>
              <a:t>&lt;/server&gt;</a:t>
            </a:r>
          </a:p>
          <a:p>
            <a:endParaRPr lang="en-US" altLang="ko-KR" sz="2000" b="1" dirty="0">
              <a:latin typeface="Consolas" panose="020B0609020204030204" pitchFamily="49" charset="0"/>
            </a:endParaRPr>
          </a:p>
          <a:p>
            <a:r>
              <a:rPr lang="en-US" altLang="ko-KR" sz="2000" b="1" dirty="0">
                <a:latin typeface="Consolas" panose="020B0609020204030204" pitchFamily="49" charset="0"/>
              </a:rPr>
              <a:t>&lt;server&gt;</a:t>
            </a:r>
          </a:p>
          <a:p>
            <a:r>
              <a:rPr lang="en-US" altLang="ko-KR" sz="2000" b="1" dirty="0">
                <a:latin typeface="Consolas" panose="020B0609020204030204" pitchFamily="49" charset="0"/>
              </a:rPr>
              <a:t>   &lt;id&gt;Snapshots&lt;/id&gt;</a:t>
            </a:r>
          </a:p>
          <a:p>
            <a:r>
              <a:rPr lang="en-US" altLang="ko-KR" sz="2000" b="1" dirty="0">
                <a:latin typeface="Consolas" panose="020B0609020204030204" pitchFamily="49" charset="0"/>
              </a:rPr>
              <a:t>   &lt;username&gt;deployment&lt;/username&gt;</a:t>
            </a:r>
          </a:p>
          <a:p>
            <a:r>
              <a:rPr lang="en-US" altLang="ko-KR" sz="2000" b="1" dirty="0">
                <a:latin typeface="Consolas" panose="020B0609020204030204" pitchFamily="49" charset="0"/>
              </a:rPr>
              <a:t>   &lt;password&gt;deployment123&lt;/password&gt;</a:t>
            </a:r>
          </a:p>
          <a:p>
            <a:r>
              <a:rPr lang="en-US" altLang="ko-KR" sz="2000" b="1" dirty="0">
                <a:latin typeface="Consolas" panose="020B0609020204030204" pitchFamily="49" charset="0"/>
              </a:rPr>
              <a:t>&lt;/server&gt;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&lt;/servers&gt;</a:t>
            </a:r>
            <a:endParaRPr lang="en-US" altLang="ko-KR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408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넥서스 저장소에 배포하기 위한 설정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pom.xml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26220" y="1836415"/>
            <a:ext cx="89597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</a:t>
            </a:r>
            <a:r>
              <a:rPr lang="en-US" altLang="ko-KR" sz="1600" dirty="0" err="1">
                <a:latin typeface="Consolas" panose="020B0609020204030204" pitchFamily="49" charset="0"/>
              </a:rPr>
              <a:t>distributionManagement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&lt;repository&gt;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&lt;id&gt;Releases&lt;/id&gt;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&lt;name&gt;my Releases Repository&lt;/name&gt;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url</a:t>
            </a:r>
            <a:r>
              <a:rPr lang="en-US" altLang="ko-KR" sz="1600" dirty="0">
                <a:latin typeface="Consolas" panose="020B0609020204030204" pitchFamily="49" charset="0"/>
              </a:rPr>
              <a:t>&gt;http://localhost:8081/nexus/content/repositories/releases/&lt;/url&gt;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&lt;/repository&gt;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snapshotRepository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&lt;id&gt;Snapshots&lt;/id&gt;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&lt;name&gt;my Snapshots Repository&lt;/name&gt;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&lt;</a:t>
            </a:r>
            <a:r>
              <a:rPr lang="en-US" altLang="ko-KR" sz="1600" dirty="0" err="1">
                <a:latin typeface="Consolas" panose="020B0609020204030204" pitchFamily="49" charset="0"/>
              </a:rPr>
              <a:t>url</a:t>
            </a:r>
            <a:r>
              <a:rPr lang="en-US" altLang="ko-KR" sz="1600" dirty="0">
                <a:latin typeface="Consolas" panose="020B0609020204030204" pitchFamily="49" charset="0"/>
              </a:rPr>
              <a:t>&gt;http://localhost:8081/nexus/content/repositories/snapshots/&lt;/url&gt;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&lt;/</a:t>
            </a:r>
            <a:r>
              <a:rPr lang="en-US" altLang="ko-KR" sz="1600" dirty="0" err="1">
                <a:latin typeface="Consolas" panose="020B0609020204030204" pitchFamily="49" charset="0"/>
              </a:rPr>
              <a:t>snapshotRepository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&lt;/</a:t>
            </a:r>
            <a:r>
              <a:rPr lang="en-US" altLang="ko-KR" sz="1600" dirty="0" err="1">
                <a:latin typeface="Consolas" panose="020B0609020204030204" pitchFamily="49" charset="0"/>
              </a:rPr>
              <a:t>distributionManagement</a:t>
            </a:r>
            <a:r>
              <a:rPr lang="en-US" altLang="ko-KR" sz="1600" dirty="0">
                <a:latin typeface="Consolas" panose="020B0609020204030204" pitchFamily="49" charset="0"/>
              </a:rPr>
              <a:t>&gt;</a:t>
            </a:r>
            <a:endParaRPr lang="en-US" altLang="ko-KR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089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넥서스에 라이브러리 배포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mvn</a:t>
            </a:r>
            <a:r>
              <a:rPr lang="en-US" altLang="ko-KR" dirty="0"/>
              <a:t> deploy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1" y="1692399"/>
            <a:ext cx="8808095" cy="40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472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</a:t>
            </a:r>
            <a:r>
              <a:rPr lang="ko-KR" altLang="en-US" dirty="0"/>
              <a:t>를 활용한 </a:t>
            </a:r>
            <a:r>
              <a:rPr lang="en-US" altLang="ko-KR" dirty="0"/>
              <a:t>ci/cd </a:t>
            </a:r>
            <a:r>
              <a:rPr lang="ko-KR" altLang="en-US" dirty="0"/>
              <a:t>구현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Continuous Integration/Continuous Delivery with Jenkins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1509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지속적</a:t>
            </a:r>
            <a:r>
              <a:rPr lang="en-US" altLang="ko-KR" dirty="0"/>
              <a:t> </a:t>
            </a:r>
            <a:r>
              <a:rPr lang="ko-KR" altLang="en-US" dirty="0"/>
              <a:t>통합에 대한 이해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젠킨스</a:t>
            </a:r>
            <a:r>
              <a:rPr lang="ko-KR" altLang="en-US" dirty="0"/>
              <a:t> 설치와 환경설정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젠킨스</a:t>
            </a:r>
            <a:r>
              <a:rPr lang="ko-KR" altLang="en-US" dirty="0"/>
              <a:t> 작업 정의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도구 연계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기타 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570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지속적 통합의 이해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Continuous Integration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4419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34670" y="1260351"/>
            <a:ext cx="9624060" cy="5494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여러 명으로 구성된 팀이 작업한 것을 자주 통합하는 것을 가리키는 소프트웨어 개발 실천 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9" name="object 5"/>
          <p:cNvSpPr/>
          <p:nvPr/>
        </p:nvSpPr>
        <p:spPr>
          <a:xfrm>
            <a:off x="2921855" y="1980431"/>
            <a:ext cx="4752527" cy="4612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855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70" y="1014620"/>
            <a:ext cx="9624060" cy="3630107"/>
          </a:xfrm>
        </p:spPr>
        <p:txBody>
          <a:bodyPr/>
          <a:lstStyle/>
          <a:p>
            <a:r>
              <a:rPr lang="ko-KR" altLang="en-US" dirty="0"/>
              <a:t>다른 빌드 툴과의 차별화 </a:t>
            </a:r>
            <a:r>
              <a:rPr lang="en-US" altLang="ko-KR" dirty="0"/>
              <a:t>(Ant, make 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</a:p>
          <a:p>
            <a:pPr marL="1035878" lvl="1" indent="-514350">
              <a:buFont typeface="+mj-lt"/>
              <a:buAutoNum type="arabicPeriod"/>
            </a:pPr>
            <a:r>
              <a:rPr lang="ko-KR" altLang="en-US" b="1" dirty="0">
                <a:solidFill>
                  <a:schemeClr val="tx2"/>
                </a:solidFill>
              </a:rPr>
              <a:t>표준화</a:t>
            </a:r>
            <a:r>
              <a:rPr lang="ko-KR" altLang="en-US" dirty="0"/>
              <a:t>된 프로젝트 레이아웃</a:t>
            </a:r>
            <a:endParaRPr lang="en-US" altLang="ko-KR" dirty="0"/>
          </a:p>
          <a:p>
            <a:pPr marL="1043056" lvl="2" indent="0">
              <a:buNone/>
            </a:pPr>
            <a:r>
              <a:rPr lang="en-US" altLang="ko-KR" dirty="0"/>
              <a:t>- Convention Over Configuration</a:t>
            </a:r>
          </a:p>
          <a:p>
            <a:pPr marL="1035878" lvl="1" indent="-514350">
              <a:buFont typeface="+mj-lt"/>
              <a:buAutoNum type="arabicPeriod"/>
            </a:pPr>
            <a:r>
              <a:rPr lang="ko-KR" altLang="en-US" dirty="0"/>
              <a:t>자동</a:t>
            </a:r>
            <a:r>
              <a:rPr lang="en-US" altLang="ko-KR" dirty="0"/>
              <a:t> </a:t>
            </a:r>
            <a:r>
              <a:rPr lang="ko-KR" altLang="en-US" dirty="0"/>
              <a:t>의존성 관리</a:t>
            </a:r>
            <a:endParaRPr lang="en-US" altLang="ko-KR" dirty="0"/>
          </a:p>
          <a:p>
            <a:pPr marL="1035878" lvl="1" indent="-514350">
              <a:buFont typeface="+mj-lt"/>
              <a:buAutoNum type="arabicPeriod"/>
            </a:pPr>
            <a:r>
              <a:rPr lang="ko-KR" altLang="en-US" dirty="0"/>
              <a:t>메인 </a:t>
            </a:r>
            <a:r>
              <a:rPr lang="ko-KR" altLang="en-US" b="1" dirty="0">
                <a:solidFill>
                  <a:schemeClr val="tx2"/>
                </a:solidFill>
              </a:rPr>
              <a:t>저장소</a:t>
            </a:r>
            <a:r>
              <a:rPr lang="ko-KR" altLang="en-US" dirty="0"/>
              <a:t> 사용가능</a:t>
            </a:r>
            <a:endParaRPr lang="en-US" altLang="ko-KR" dirty="0"/>
          </a:p>
          <a:p>
            <a:pPr marL="1035878" lvl="1" indent="-514350">
              <a:buFont typeface="+mj-lt"/>
              <a:buAutoNum type="arabicPeriod"/>
            </a:pPr>
            <a:r>
              <a:rPr lang="ko-KR" altLang="en-US" dirty="0" err="1"/>
              <a:t>메이븐</a:t>
            </a:r>
            <a:r>
              <a:rPr lang="ko-KR" altLang="en-US" dirty="0"/>
              <a:t> 플러그인을 통한 재사용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148" y="1836415"/>
            <a:ext cx="2139881" cy="2566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0196" y="5076775"/>
            <a:ext cx="9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</a:rPr>
              <a:t>빌드</a:t>
            </a:r>
            <a:r>
              <a:rPr lang="en-US" altLang="ko-KR" sz="2400" b="1" dirty="0">
                <a:solidFill>
                  <a:schemeClr val="tx2"/>
                </a:solidFill>
              </a:rPr>
              <a:t>, </a:t>
            </a:r>
            <a:r>
              <a:rPr lang="ko-KR" altLang="en-US" sz="2400" b="1" dirty="0">
                <a:solidFill>
                  <a:schemeClr val="tx2"/>
                </a:solidFill>
              </a:rPr>
              <a:t>문서화</a:t>
            </a:r>
            <a:r>
              <a:rPr lang="en-US" altLang="ko-KR" sz="2400" b="1" dirty="0">
                <a:solidFill>
                  <a:schemeClr val="tx2"/>
                </a:solidFill>
              </a:rPr>
              <a:t>, </a:t>
            </a:r>
            <a:r>
              <a:rPr lang="ko-KR" altLang="en-US" sz="2400" b="1" dirty="0">
                <a:solidFill>
                  <a:schemeClr val="tx2"/>
                </a:solidFill>
              </a:rPr>
              <a:t>리포팅</a:t>
            </a:r>
            <a:r>
              <a:rPr lang="en-US" altLang="ko-KR" sz="2400" b="1" dirty="0">
                <a:solidFill>
                  <a:schemeClr val="tx2"/>
                </a:solidFill>
              </a:rPr>
              <a:t>, </a:t>
            </a:r>
            <a:r>
              <a:rPr lang="ko-KR" altLang="en-US" sz="2400" b="1" dirty="0">
                <a:solidFill>
                  <a:schemeClr val="tx2"/>
                </a:solidFill>
              </a:rPr>
              <a:t>의존 관계</a:t>
            </a:r>
            <a:r>
              <a:rPr lang="en-US" altLang="ko-KR" sz="2400" b="1" dirty="0">
                <a:solidFill>
                  <a:schemeClr val="tx2"/>
                </a:solidFill>
              </a:rPr>
              <a:t>, </a:t>
            </a:r>
            <a:r>
              <a:rPr lang="ko-KR" altLang="en-US" sz="2400" b="1" dirty="0">
                <a:solidFill>
                  <a:schemeClr val="tx2"/>
                </a:solidFill>
              </a:rPr>
              <a:t>소스 코드 관리</a:t>
            </a:r>
            <a:r>
              <a:rPr lang="en-US" altLang="ko-KR" sz="2400" b="1" dirty="0">
                <a:solidFill>
                  <a:schemeClr val="tx2"/>
                </a:solidFill>
              </a:rPr>
              <a:t>, </a:t>
            </a:r>
            <a:r>
              <a:rPr lang="ko-KR" altLang="en-US" sz="2400" b="1" dirty="0">
                <a:solidFill>
                  <a:schemeClr val="tx2"/>
                </a:solidFill>
              </a:rPr>
              <a:t>릴리즈</a:t>
            </a:r>
            <a:r>
              <a:rPr lang="en-US" altLang="ko-KR" sz="2400" b="1" dirty="0">
                <a:solidFill>
                  <a:schemeClr val="tx2"/>
                </a:solidFill>
              </a:rPr>
              <a:t>, </a:t>
            </a:r>
            <a:r>
              <a:rPr lang="ko-KR" altLang="en-US" sz="2400" b="1" dirty="0">
                <a:solidFill>
                  <a:schemeClr val="tx2"/>
                </a:solidFill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7379572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34670" y="1260351"/>
            <a:ext cx="9624060" cy="5494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Commit – Build – Test - Report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6" name="object 4"/>
          <p:cNvSpPr/>
          <p:nvPr/>
        </p:nvSpPr>
        <p:spPr>
          <a:xfrm>
            <a:off x="2754412" y="1758825"/>
            <a:ext cx="5184576" cy="4989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11967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지속적 통합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위험을 줄여준다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특정 소스 코드의 컴파일 오류로 전체 소프트웨어 컴파일이 되지 않는 문  제를 빠르게 대처할 수 있음</a:t>
            </a:r>
            <a:endParaRPr lang="en-US" altLang="ko-KR" dirty="0"/>
          </a:p>
          <a:p>
            <a:r>
              <a:rPr lang="ko-KR" altLang="en-US" dirty="0"/>
              <a:t>반복적인 수작업을 줄여준다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개발자의 반복적이고 지루한 작업을 자동화하여 개발에만 집중할 수 있도록 함</a:t>
            </a:r>
            <a:endParaRPr lang="en-US" altLang="ko-KR" dirty="0"/>
          </a:p>
          <a:p>
            <a:pPr lvl="1"/>
            <a:r>
              <a:rPr lang="ko-KR" altLang="en-US" dirty="0"/>
              <a:t>코드의 변경에 대해 자동적으로 단위 테스트 및 영향 분석을 </a:t>
            </a:r>
            <a:r>
              <a:rPr lang="ko-KR" altLang="en-US" dirty="0" err="1"/>
              <a:t>레포팅하고</a:t>
            </a:r>
            <a:r>
              <a:rPr lang="ko-KR" altLang="en-US" dirty="0"/>
              <a:t>  이를 통해 소프트웨어의 품질을 향상 시킬 수 있음</a:t>
            </a:r>
          </a:p>
          <a:p>
            <a:r>
              <a:rPr lang="ko-KR" altLang="en-US" dirty="0"/>
              <a:t>언제 어느 때라도 배포할 수 있는 소프트웨어를 생성해낸다</a:t>
            </a:r>
            <a:endParaRPr lang="en-US" altLang="ko-KR" dirty="0"/>
          </a:p>
          <a:p>
            <a:pPr lvl="1"/>
            <a:r>
              <a:rPr lang="ko-KR" altLang="en-US" dirty="0"/>
              <a:t>반복적인 빌드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r>
              <a:rPr lang="en-US" altLang="ko-KR" dirty="0"/>
              <a:t>, </a:t>
            </a:r>
            <a:r>
              <a:rPr lang="ko-KR" altLang="en-US" dirty="0"/>
              <a:t>테스트로 소프트웨어 품질이 높아짐</a:t>
            </a:r>
            <a:endParaRPr lang="en-US" altLang="ko-KR" dirty="0"/>
          </a:p>
          <a:p>
            <a:pPr lvl="1"/>
            <a:r>
              <a:rPr lang="ko-KR" altLang="en-US" dirty="0"/>
              <a:t>문제 상황 발생시 이를 빠르게 피드백 받고 즉각 처리할 수 있는 환경을 마련함</a:t>
            </a:r>
            <a:endParaRPr lang="en-US" altLang="ko-KR" dirty="0"/>
          </a:p>
          <a:p>
            <a:r>
              <a:rPr lang="ko-KR" altLang="en-US" dirty="0"/>
              <a:t>프로젝트의 가시성을 좋게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소프트웨어 제품에 대해 보다 큰 자신감을 갖게 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32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지속적 통합 관련 이해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형상관리</a:t>
            </a:r>
            <a:endParaRPr lang="en-US" altLang="ko-KR" dirty="0"/>
          </a:p>
          <a:p>
            <a:pPr lvl="1"/>
            <a:r>
              <a:rPr lang="ko-KR" altLang="en-US" dirty="0"/>
              <a:t>여러 개발자 만들어낸 산출물을 모아 놓은 통합 저장소</a:t>
            </a:r>
            <a:endParaRPr lang="en-US" altLang="ko-KR" dirty="0"/>
          </a:p>
          <a:p>
            <a:pPr lvl="1"/>
            <a:r>
              <a:rPr lang="ko-KR" altLang="en-US" dirty="0"/>
              <a:t>버전관리</a:t>
            </a:r>
            <a:r>
              <a:rPr lang="en-US" altLang="ko-KR" dirty="0"/>
              <a:t>, </a:t>
            </a:r>
            <a:r>
              <a:rPr lang="ko-KR" altLang="en-US" dirty="0"/>
              <a:t>산출물 공유</a:t>
            </a:r>
            <a:endParaRPr lang="en-US" altLang="ko-KR" dirty="0"/>
          </a:p>
          <a:p>
            <a:r>
              <a:rPr lang="ko-KR" altLang="en-US" dirty="0"/>
              <a:t>빌드</a:t>
            </a:r>
            <a:endParaRPr lang="en-US" altLang="ko-KR" dirty="0"/>
          </a:p>
          <a:p>
            <a:pPr lvl="1"/>
            <a:r>
              <a:rPr lang="ko-KR" altLang="en-US" dirty="0"/>
              <a:t>형상관리에 커밋한 소스의 자동 빌드 기능 수행이 중요</a:t>
            </a:r>
            <a:endParaRPr lang="en-US" altLang="ko-KR" dirty="0"/>
          </a:p>
          <a:p>
            <a:pPr lvl="1"/>
            <a:r>
              <a:rPr lang="en-US" altLang="ko-KR" dirty="0"/>
              <a:t>CI</a:t>
            </a:r>
            <a:r>
              <a:rPr lang="ko-KR" altLang="en-US" dirty="0"/>
              <a:t>서버와 </a:t>
            </a:r>
            <a:r>
              <a:rPr lang="ko-KR" altLang="en-US" dirty="0" err="1"/>
              <a:t>빌드툴</a:t>
            </a:r>
            <a:r>
              <a:rPr lang="ko-KR" altLang="en-US" dirty="0"/>
              <a:t> 연계 필요 </a:t>
            </a:r>
            <a:r>
              <a:rPr lang="en-US" altLang="ko-KR" dirty="0"/>
              <a:t>(maven, ant ..)</a:t>
            </a:r>
          </a:p>
          <a:p>
            <a:r>
              <a:rPr lang="ko-KR" altLang="en-US" dirty="0"/>
              <a:t>테스트</a:t>
            </a:r>
            <a:endParaRPr lang="en-US" altLang="ko-KR" dirty="0"/>
          </a:p>
          <a:p>
            <a:pPr lvl="1"/>
            <a:r>
              <a:rPr lang="en-US" altLang="ko-KR" dirty="0"/>
              <a:t>TDD </a:t>
            </a:r>
            <a:r>
              <a:rPr lang="ko-KR" altLang="en-US" dirty="0"/>
              <a:t>개발방식을 중요한 덕목으로 인식</a:t>
            </a:r>
            <a:endParaRPr lang="en-US" altLang="ko-KR" dirty="0"/>
          </a:p>
          <a:p>
            <a:r>
              <a:rPr lang="ko-KR" altLang="en-US" dirty="0"/>
              <a:t>코드품질검사</a:t>
            </a:r>
            <a:endParaRPr lang="en-US" altLang="ko-KR" dirty="0"/>
          </a:p>
          <a:p>
            <a:pPr lvl="1"/>
            <a:r>
              <a:rPr lang="ko-KR" altLang="en-US" dirty="0"/>
              <a:t>결함검사에 대한 자동화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개발자에 피드백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명명규칙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아키텍처 가이드</a:t>
            </a:r>
            <a:r>
              <a:rPr lang="en-US" altLang="ko-KR" dirty="0">
                <a:sym typeface="Wingdings" panose="05000000000000000000" pitchFamily="2" charset="2"/>
              </a:rPr>
              <a:t>, SQL </a:t>
            </a:r>
            <a:r>
              <a:rPr lang="ko-KR" altLang="en-US" dirty="0">
                <a:sym typeface="Wingdings" panose="05000000000000000000" pitchFamily="2" charset="2"/>
              </a:rPr>
              <a:t>작성규칙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보안규칙</a:t>
            </a:r>
            <a:endParaRPr lang="en-US" altLang="ko-KR" dirty="0"/>
          </a:p>
          <a:p>
            <a:r>
              <a:rPr lang="ko-KR" altLang="en-US" dirty="0"/>
              <a:t>배포 </a:t>
            </a:r>
            <a:r>
              <a:rPr lang="en-US" altLang="ko-KR" dirty="0"/>
              <a:t>(</a:t>
            </a:r>
            <a:r>
              <a:rPr lang="ko-KR" altLang="en-US" dirty="0"/>
              <a:t>웹 어플리케이션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웹서버 </a:t>
            </a:r>
            <a:r>
              <a:rPr lang="en-US" altLang="ko-KR" dirty="0"/>
              <a:t>: </a:t>
            </a:r>
            <a:r>
              <a:rPr lang="ko-KR" altLang="en-US" dirty="0"/>
              <a:t>정적자원</a:t>
            </a:r>
            <a:endParaRPr lang="en-US" altLang="ko-KR" dirty="0"/>
          </a:p>
          <a:p>
            <a:pPr lvl="1"/>
            <a:r>
              <a:rPr lang="ko-KR" altLang="en-US" dirty="0"/>
              <a:t>어플리케이션 서버 </a:t>
            </a:r>
            <a:r>
              <a:rPr lang="en-US" altLang="ko-KR" dirty="0"/>
              <a:t>: </a:t>
            </a:r>
            <a:r>
              <a:rPr lang="ko-KR" altLang="en-US" dirty="0"/>
              <a:t>동적자원</a:t>
            </a:r>
            <a:endParaRPr lang="en-US" altLang="ko-KR" dirty="0"/>
          </a:p>
          <a:p>
            <a:pPr lvl="1"/>
            <a:r>
              <a:rPr lang="ko-KR" altLang="en-US" dirty="0"/>
              <a:t>배치 서버 </a:t>
            </a:r>
            <a:r>
              <a:rPr lang="en-US" altLang="ko-KR" dirty="0"/>
              <a:t>: </a:t>
            </a:r>
            <a:r>
              <a:rPr lang="ko-KR" altLang="en-US" dirty="0"/>
              <a:t>대량 처리 자원</a:t>
            </a:r>
            <a:endParaRPr lang="en-US" altLang="ko-KR" dirty="0"/>
          </a:p>
          <a:p>
            <a:pPr lvl="1"/>
            <a:r>
              <a:rPr lang="ko-KR" altLang="en-US" dirty="0"/>
              <a:t>데이터 베이스 서버 </a:t>
            </a:r>
            <a:r>
              <a:rPr lang="en-US" altLang="ko-KR" dirty="0"/>
              <a:t>: </a:t>
            </a:r>
            <a:r>
              <a:rPr lang="ko-KR" altLang="en-US" dirty="0"/>
              <a:t>데이터 자원</a:t>
            </a:r>
            <a:endParaRPr lang="en-US" altLang="ko-KR" dirty="0"/>
          </a:p>
          <a:p>
            <a:r>
              <a:rPr lang="ko-KR" altLang="en-US" dirty="0"/>
              <a:t>결과 피드백</a:t>
            </a:r>
            <a:endParaRPr lang="en-US" altLang="ko-KR" dirty="0"/>
          </a:p>
          <a:p>
            <a:pPr lvl="1"/>
            <a:r>
              <a:rPr lang="ko-KR" altLang="en-US" dirty="0"/>
              <a:t>다양한 매체나 프로토콜로 결과 정확한 해당 담당자에게 피드백 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673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지속적 통합 도구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IBM </a:t>
            </a:r>
            <a:r>
              <a:rPr lang="ko-KR" altLang="en-US" dirty="0" err="1"/>
              <a:t>래셔널</a:t>
            </a:r>
            <a:r>
              <a:rPr lang="ko-KR" altLang="en-US" dirty="0"/>
              <a:t> 빌드 </a:t>
            </a:r>
            <a:r>
              <a:rPr lang="ko-KR" altLang="en-US" dirty="0" err="1"/>
              <a:t>포지</a:t>
            </a:r>
            <a:endParaRPr lang="en-US" altLang="ko-KR" dirty="0"/>
          </a:p>
          <a:p>
            <a:pPr lvl="1"/>
            <a:r>
              <a:rPr lang="ko-KR" altLang="en-US" sz="2000" dirty="0"/>
              <a:t>기업들의 특수한 기능들 풍부</a:t>
            </a:r>
            <a:endParaRPr lang="en-US" altLang="ko-KR" sz="2000" dirty="0"/>
          </a:p>
          <a:p>
            <a:pPr lvl="1"/>
            <a:r>
              <a:rPr lang="ko-KR" altLang="en-US" sz="2000" dirty="0"/>
              <a:t>성능과 기능에 비해 고가여서 접하기가 쉽지 않음</a:t>
            </a:r>
            <a:endParaRPr lang="en-US" altLang="ko-KR" sz="2000" dirty="0"/>
          </a:p>
          <a:p>
            <a:r>
              <a:rPr lang="ko-KR" altLang="en-US" dirty="0" err="1"/>
              <a:t>팀시티</a:t>
            </a:r>
            <a:endParaRPr lang="en-US" altLang="ko-KR" dirty="0"/>
          </a:p>
          <a:p>
            <a:pPr lvl="1"/>
            <a:r>
              <a:rPr lang="en-US" altLang="ko-KR" sz="2000" dirty="0">
                <a:hlinkClick r:id="rId2"/>
              </a:rPr>
              <a:t>https://www.jetbrains.com/teamcity/</a:t>
            </a:r>
            <a:endParaRPr lang="en-US" altLang="ko-KR" sz="2000" dirty="0"/>
          </a:p>
          <a:p>
            <a:pPr lvl="1"/>
            <a:r>
              <a:rPr lang="ko-KR" altLang="en-US" sz="2000" dirty="0"/>
              <a:t>비교적</a:t>
            </a:r>
            <a:r>
              <a:rPr lang="en-US" altLang="ko-KR" sz="2000" dirty="0"/>
              <a:t> </a:t>
            </a:r>
            <a:r>
              <a:rPr lang="ko-KR" altLang="en-US" sz="2000" dirty="0"/>
              <a:t>저렴한 상용제품</a:t>
            </a:r>
            <a:r>
              <a:rPr lang="en-US" altLang="ko-KR" sz="2000" dirty="0"/>
              <a:t>, </a:t>
            </a:r>
            <a:r>
              <a:rPr lang="ko-KR" altLang="en-US" sz="2000" dirty="0"/>
              <a:t>기본기에 충실하고 확장성이 뛰어남</a:t>
            </a:r>
            <a:endParaRPr lang="en-US" altLang="ko-KR" sz="2000" dirty="0"/>
          </a:p>
          <a:p>
            <a:pPr lvl="1"/>
            <a:r>
              <a:rPr lang="ko-KR" altLang="en-US" sz="2000" dirty="0"/>
              <a:t>잘 구성된 화면과 보고기능 제공</a:t>
            </a:r>
            <a:endParaRPr lang="en-US" altLang="ko-KR" sz="2000" dirty="0"/>
          </a:p>
          <a:p>
            <a:r>
              <a:rPr lang="ko-KR" altLang="en-US" dirty="0"/>
              <a:t>크루즈 컨트롤</a:t>
            </a:r>
            <a:endParaRPr lang="en-US" altLang="ko-KR" dirty="0"/>
          </a:p>
          <a:p>
            <a:pPr lvl="1"/>
            <a:r>
              <a:rPr lang="en-US" altLang="ko-KR" sz="2000" dirty="0">
                <a:hlinkClick r:id="rId3"/>
              </a:rPr>
              <a:t>http://cruisecontrol.sourceforge.net/</a:t>
            </a:r>
            <a:r>
              <a:rPr lang="en-US" altLang="ko-KR" sz="2000" dirty="0"/>
              <a:t> </a:t>
            </a:r>
          </a:p>
          <a:p>
            <a:pPr lvl="1"/>
            <a:r>
              <a:rPr lang="ko-KR" altLang="en-US" sz="2000" dirty="0" err="1"/>
              <a:t>젠킨스</a:t>
            </a:r>
            <a:r>
              <a:rPr lang="en-US" altLang="ko-KR" sz="2000" dirty="0"/>
              <a:t>(</a:t>
            </a:r>
            <a:r>
              <a:rPr lang="ko-KR" altLang="en-US" sz="2000" dirty="0"/>
              <a:t>허드슨</a:t>
            </a:r>
            <a:r>
              <a:rPr lang="en-US" altLang="ko-KR" sz="2000" dirty="0"/>
              <a:t>) </a:t>
            </a:r>
            <a:r>
              <a:rPr lang="ko-KR" altLang="en-US" sz="2000" dirty="0"/>
              <a:t>이전에 가장 많이 사용하던 오픈소스 </a:t>
            </a:r>
            <a:r>
              <a:rPr lang="en-US" altLang="ko-KR" sz="2000" dirty="0"/>
              <a:t>CI</a:t>
            </a:r>
            <a:r>
              <a:rPr lang="ko-KR" altLang="en-US" sz="2000" dirty="0"/>
              <a:t>툴</a:t>
            </a:r>
            <a:endParaRPr lang="en-US" altLang="ko-KR" sz="2000" dirty="0"/>
          </a:p>
          <a:p>
            <a:r>
              <a:rPr lang="ko-KR" altLang="en-US" dirty="0" err="1"/>
              <a:t>젠킨스</a:t>
            </a:r>
            <a:r>
              <a:rPr lang="en-US" altLang="ko-KR" dirty="0"/>
              <a:t>(</a:t>
            </a:r>
            <a:r>
              <a:rPr lang="ko-KR" altLang="en-US" dirty="0"/>
              <a:t>허드슨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sz="2000" dirty="0">
                <a:hlinkClick r:id="rId4"/>
              </a:rPr>
              <a:t>http://jenkins.io</a:t>
            </a:r>
            <a:r>
              <a:rPr lang="en-US" altLang="ko-KR" sz="2000" dirty="0"/>
              <a:t> </a:t>
            </a:r>
          </a:p>
          <a:p>
            <a:pPr lvl="1"/>
            <a:r>
              <a:rPr lang="ko-KR" altLang="en-US" sz="2000" dirty="0"/>
              <a:t>현재 가장 많이 쓰이고 있는 오픈소스 지속적 통합 툴</a:t>
            </a:r>
            <a:endParaRPr lang="en-US" altLang="ko-KR" sz="2000" dirty="0"/>
          </a:p>
          <a:p>
            <a:pPr lvl="1"/>
            <a:r>
              <a:rPr lang="ko-KR" altLang="en-US" sz="2000" dirty="0"/>
              <a:t>허드슨에서 분리되어 개발되나 서로 호환되는 부분 많음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9867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젠킨스</a:t>
            </a:r>
            <a:r>
              <a:rPr lang="ko-KR" altLang="en-US" dirty="0"/>
              <a:t> 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045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설치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젠킨스의</a:t>
            </a:r>
            <a:r>
              <a:rPr lang="ko-KR" altLang="en-US" dirty="0"/>
              <a:t> 배포 바이너리 </a:t>
            </a:r>
            <a:r>
              <a:rPr lang="en-US" altLang="ko-KR" dirty="0"/>
              <a:t>– war</a:t>
            </a:r>
          </a:p>
          <a:p>
            <a:pPr lvl="1"/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기반의 웹 어플리케이션</a:t>
            </a:r>
            <a:endParaRPr lang="en-US" altLang="ko-KR" dirty="0"/>
          </a:p>
          <a:p>
            <a:pPr lvl="1"/>
            <a:r>
              <a:rPr lang="en-US" altLang="ko-KR" dirty="0"/>
              <a:t>Tomcat, </a:t>
            </a:r>
            <a:r>
              <a:rPr lang="en-US" altLang="ko-KR" dirty="0" err="1"/>
              <a:t>JBoss</a:t>
            </a:r>
            <a:r>
              <a:rPr lang="en-US" altLang="ko-KR" dirty="0"/>
              <a:t>, </a:t>
            </a:r>
            <a:r>
              <a:rPr lang="ko-KR" altLang="en-US" dirty="0" err="1"/>
              <a:t>웹로직</a:t>
            </a:r>
            <a:r>
              <a:rPr lang="en-US" altLang="ko-KR" dirty="0"/>
              <a:t>, </a:t>
            </a:r>
            <a:r>
              <a:rPr lang="ko-KR" altLang="en-US" dirty="0" err="1"/>
              <a:t>웹스피어</a:t>
            </a:r>
            <a:r>
              <a:rPr lang="ko-KR" altLang="en-US" dirty="0"/>
              <a:t> 등</a:t>
            </a:r>
            <a:r>
              <a:rPr lang="en-US" altLang="ko-KR" dirty="0"/>
              <a:t>.. WAS</a:t>
            </a:r>
            <a:r>
              <a:rPr lang="ko-KR" altLang="en-US" dirty="0"/>
              <a:t>가 필요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젠킨스</a:t>
            </a:r>
            <a:r>
              <a:rPr lang="ko-KR" altLang="en-US" dirty="0"/>
              <a:t> 설치 필요 환경</a:t>
            </a:r>
            <a:endParaRPr lang="en-US" altLang="ko-KR" dirty="0"/>
          </a:p>
          <a:p>
            <a:pPr lvl="1"/>
            <a:r>
              <a:rPr lang="en-US" altLang="ko-KR" dirty="0"/>
              <a:t>JDK/JRE : J2SE5.0 </a:t>
            </a:r>
            <a:r>
              <a:rPr lang="ko-KR" altLang="en-US" dirty="0"/>
              <a:t>이상</a:t>
            </a:r>
            <a:r>
              <a:rPr lang="en-US" altLang="ko-KR" dirty="0"/>
              <a:t> </a:t>
            </a:r>
            <a:r>
              <a:rPr lang="ko-KR" altLang="en-US" dirty="0"/>
              <a:t>필요 </a:t>
            </a:r>
            <a:r>
              <a:rPr lang="en-US" altLang="ko-KR" dirty="0"/>
              <a:t>(</a:t>
            </a:r>
            <a:r>
              <a:rPr lang="ko-KR" altLang="en-US" dirty="0"/>
              <a:t>가급적 최신판 사용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WAS : </a:t>
            </a:r>
            <a:r>
              <a:rPr lang="ko-KR" altLang="en-US" dirty="0"/>
              <a:t>일반적으로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6.0</a:t>
            </a:r>
            <a:r>
              <a:rPr lang="ko-KR" altLang="en-US" dirty="0"/>
              <a:t>이상 에서 수용 </a:t>
            </a:r>
            <a:r>
              <a:rPr lang="en-US" altLang="ko-KR" dirty="0"/>
              <a:t>(Tomcat7 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4766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JDK/JRE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환경변수 설정 </a:t>
            </a:r>
            <a:r>
              <a:rPr lang="en-US" altLang="ko-KR" dirty="0"/>
              <a:t>– </a:t>
            </a:r>
            <a:r>
              <a:rPr lang="ko-KR" altLang="en-US" dirty="0"/>
              <a:t>시스템 변수</a:t>
            </a:r>
            <a:endParaRPr lang="en-US" altLang="ko-KR" dirty="0"/>
          </a:p>
          <a:p>
            <a:pPr lvl="1"/>
            <a:r>
              <a:rPr lang="en-US" altLang="ko-KR" dirty="0"/>
              <a:t>JAVA_HOME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C:\Program Files\Java\jdk1.8.0_91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21528" lvl="1" indent="0">
              <a:buNone/>
            </a:pP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</a:rPr>
              <a:t>java –version</a:t>
            </a:r>
            <a:r>
              <a:rPr lang="en-US" altLang="ko-KR" dirty="0"/>
              <a:t>  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0" y="2772519"/>
            <a:ext cx="6220693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834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톰캣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0" y="1044327"/>
            <a:ext cx="6506483" cy="4153480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21" y="4381087"/>
            <a:ext cx="9019108" cy="27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28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설치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9" y="1123916"/>
            <a:ext cx="4630480" cy="265671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98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036" y="3132559"/>
            <a:ext cx="6165723" cy="35375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78748" y="4356695"/>
            <a:ext cx="1008112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34732" y="2678237"/>
            <a:ext cx="4320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war </a:t>
            </a:r>
            <a:r>
              <a:rPr lang="ko-KR" altLang="en-US" sz="2000" b="1" dirty="0">
                <a:solidFill>
                  <a:schemeClr val="tx2"/>
                </a:solidFill>
              </a:rPr>
              <a:t>파일을 다운받아 </a:t>
            </a:r>
            <a:r>
              <a:rPr lang="ko-KR" altLang="en-US" sz="2000" b="1" dirty="0" err="1">
                <a:solidFill>
                  <a:schemeClr val="tx2"/>
                </a:solidFill>
              </a:rPr>
              <a:t>톰캣에</a:t>
            </a:r>
            <a:r>
              <a:rPr lang="ko-KR" altLang="en-US" sz="2000" b="1" dirty="0">
                <a:solidFill>
                  <a:schemeClr val="tx2"/>
                </a:solidFill>
              </a:rPr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15914212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 </a:t>
            </a:r>
            <a:r>
              <a:rPr lang="ko-KR" altLang="en-US" dirty="0"/>
              <a:t>설치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젠킨스</a:t>
            </a:r>
            <a:r>
              <a:rPr lang="en-US" altLang="ko-KR" sz="2400" dirty="0"/>
              <a:t> </a:t>
            </a:r>
            <a:r>
              <a:rPr lang="ko-KR" altLang="en-US" sz="2400" dirty="0"/>
              <a:t>홈페이지에서 </a:t>
            </a:r>
            <a:r>
              <a:rPr lang="en-US" altLang="ko-KR" sz="2400" dirty="0"/>
              <a:t>WAR</a:t>
            </a:r>
            <a:r>
              <a:rPr lang="ko-KR" altLang="en-US" sz="2400" dirty="0"/>
              <a:t>파일 다운로드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톰캣</a:t>
            </a:r>
            <a:r>
              <a:rPr lang="ko-KR" altLang="en-US" sz="2400" dirty="0"/>
              <a:t> 등의 </a:t>
            </a:r>
            <a:r>
              <a:rPr lang="en-US" altLang="ko-KR" sz="2400" dirty="0"/>
              <a:t>WAS</a:t>
            </a:r>
            <a:r>
              <a:rPr lang="ko-KR" altLang="en-US" sz="2400" dirty="0"/>
              <a:t>에 설치 및 실행</a:t>
            </a:r>
            <a:r>
              <a:rPr lang="en-US" altLang="ko-KR" sz="2400" dirty="0"/>
              <a:t>(1)</a:t>
            </a:r>
          </a:p>
          <a:p>
            <a:pPr lvl="1"/>
            <a:r>
              <a:rPr lang="ko-KR" altLang="en-US" sz="2000" dirty="0" err="1"/>
              <a:t>톰캣</a:t>
            </a:r>
            <a:r>
              <a:rPr lang="ko-KR" altLang="en-US" sz="2000" dirty="0"/>
              <a:t> 서버에 </a:t>
            </a:r>
            <a:r>
              <a:rPr lang="en-US" altLang="ko-KR" sz="2000" dirty="0"/>
              <a:t>war </a:t>
            </a:r>
            <a:r>
              <a:rPr lang="ko-KR" altLang="en-US" sz="2000" dirty="0"/>
              <a:t>파일을 배포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톰캣</a:t>
            </a:r>
            <a:r>
              <a:rPr lang="ko-KR" altLang="en-US" sz="2000" dirty="0"/>
              <a:t> 서비스 시작</a:t>
            </a:r>
            <a:endParaRPr lang="en-US" altLang="ko-KR" sz="2000" dirty="0"/>
          </a:p>
          <a:p>
            <a:pPr lvl="1"/>
            <a:r>
              <a:rPr lang="en-US" altLang="ko-KR" sz="2000" dirty="0">
                <a:hlinkClick r:id="rId2"/>
              </a:rPr>
              <a:t>http://localhost:8080/jenkins</a:t>
            </a:r>
            <a:r>
              <a:rPr lang="en-US" altLang="ko-KR" sz="2000" dirty="0"/>
              <a:t> </a:t>
            </a:r>
            <a:r>
              <a:rPr lang="ko-KR" altLang="en-US" sz="2000" dirty="0"/>
              <a:t>접속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400" dirty="0" err="1"/>
              <a:t>젠킨스</a:t>
            </a:r>
            <a:r>
              <a:rPr lang="en-US" altLang="ko-KR" sz="2400" dirty="0"/>
              <a:t> WAR</a:t>
            </a:r>
            <a:r>
              <a:rPr lang="ko-KR" altLang="en-US" sz="2400" dirty="0"/>
              <a:t>파일을 직접 실행</a:t>
            </a:r>
            <a:r>
              <a:rPr lang="en-US" altLang="ko-KR" sz="2400" dirty="0"/>
              <a:t>(2)</a:t>
            </a:r>
          </a:p>
          <a:p>
            <a:pPr lvl="1"/>
            <a:r>
              <a:rPr lang="en-US" altLang="ko-KR" sz="2000" dirty="0"/>
              <a:t>java –jar </a:t>
            </a:r>
            <a:r>
              <a:rPr lang="en-US" altLang="ko-KR" sz="2000" dirty="0" err="1"/>
              <a:t>jenkins.war</a:t>
            </a:r>
            <a:r>
              <a:rPr lang="en-US" altLang="ko-KR" sz="2000" dirty="0"/>
              <a:t> </a:t>
            </a:r>
          </a:p>
          <a:p>
            <a:pPr lvl="1"/>
            <a:endParaRPr lang="en-US" altLang="ko-KR" sz="2000" dirty="0"/>
          </a:p>
          <a:p>
            <a:r>
              <a:rPr lang="en-US" altLang="ko-KR" sz="2400" dirty="0"/>
              <a:t>(1), (2) </a:t>
            </a:r>
            <a:r>
              <a:rPr lang="ko-KR" altLang="en-US" sz="2400" dirty="0"/>
              <a:t>중에서 선호하는 방식으로 실행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56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-2016 KOSTA 교육과정 Learning Object 기반 교재 템플릿_160106" id="{6FF943B6-0F83-4DD9-B213-2670EE02C740}" vid="{C209DCF4-702B-4095-985A-0AC24DB5F711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2-2016 KOSTA 교육과정 Learning Object 기반 교재 템플릿_160106</Template>
  <TotalTime>25814</TotalTime>
  <Words>5868</Words>
  <Application>Microsoft Macintosh PowerPoint</Application>
  <PresentationFormat>사용자 지정</PresentationFormat>
  <Paragraphs>1370</Paragraphs>
  <Slides>167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167</vt:i4>
      </vt:variant>
    </vt:vector>
  </HeadingPairs>
  <TitlesOfParts>
    <vt:vector size="180" baseType="lpstr">
      <vt:lpstr>맑은 고딕</vt:lpstr>
      <vt:lpstr>옥션고딕 M</vt:lpstr>
      <vt:lpstr>함초롬바탕</vt:lpstr>
      <vt:lpstr>Arial</vt:lpstr>
      <vt:lpstr>Consolas</vt:lpstr>
      <vt:lpstr>Courier New</vt:lpstr>
      <vt:lpstr>HY수평선B</vt:lpstr>
      <vt:lpstr>Lucida Sans Unicode</vt:lpstr>
      <vt:lpstr>Malgun Gothic</vt:lpstr>
      <vt:lpstr>Times New Roman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목차</vt:lpstr>
      <vt:lpstr>1장 : 아파치 메이븐 기본</vt:lpstr>
      <vt:lpstr>빌드 툴 개요</vt:lpstr>
      <vt:lpstr>프로젝트 초기 필수 개발 환경</vt:lpstr>
      <vt:lpstr>메이븐 소개</vt:lpstr>
      <vt:lpstr>메이븐 장점</vt:lpstr>
      <vt:lpstr>메이븐 설치</vt:lpstr>
      <vt:lpstr>메이븐 설치</vt:lpstr>
      <vt:lpstr>메이븐 설치 – 환경변수 설정</vt:lpstr>
      <vt:lpstr>메이븐 환경변수 설정</vt:lpstr>
      <vt:lpstr>PowerPoint 프레젠테이션</vt:lpstr>
      <vt:lpstr>빌드 라이프 사이클과 POM 파일</vt:lpstr>
      <vt:lpstr>실습 : 새로운 프로젝트 만들기</vt:lpstr>
      <vt:lpstr>실습: 새로운 프로젝트 만들기 – 파라미터 사용</vt:lpstr>
      <vt:lpstr>메이븐 설정파일 – settings.xml</vt:lpstr>
      <vt:lpstr>메이븐 설정파일 – POM(Project Object Model)</vt:lpstr>
      <vt:lpstr>POM(Project Object Model) 설정파일 구성</vt:lpstr>
      <vt:lpstr>POM(Project Object Model) 설정파일 구성</vt:lpstr>
      <vt:lpstr>메이븐 설정파일 – Super POM(Project Object Model)</vt:lpstr>
      <vt:lpstr>실습 : effective pom 파일 참고하여 pom.xml 재정의하기</vt:lpstr>
      <vt:lpstr>메이븐 라이프사이클</vt:lpstr>
      <vt:lpstr>세가지 built-in 라이프사이클</vt:lpstr>
      <vt:lpstr>메이븐 - 기본 라이프사이클</vt:lpstr>
      <vt:lpstr>실습 : 메이븐 기본 라이프사이클</vt:lpstr>
      <vt:lpstr>메이븐 디폴트 라이프사이클</vt:lpstr>
      <vt:lpstr>메이븐 - clean 라이프사이클</vt:lpstr>
      <vt:lpstr>실습 : 메이븐 clean 라이프사이클</vt:lpstr>
      <vt:lpstr>메이븐 - site 라이프사이클</vt:lpstr>
      <vt:lpstr>실습 : 메이븐 site 라이프사이클</vt:lpstr>
      <vt:lpstr>2장 : SW 엔지니어링 테크닉</vt:lpstr>
      <vt:lpstr>빌드 자동화</vt:lpstr>
      <vt:lpstr>메이븐 페이즈(phase)와 플러그인</vt:lpstr>
      <vt:lpstr>메이븐 페이즈(phase)와 플러그인</vt:lpstr>
      <vt:lpstr>페이즈(phase)와 플러그인의 관계</vt:lpstr>
      <vt:lpstr>메이븐 에코시스템</vt:lpstr>
      <vt:lpstr>메이븐 기본 명령어</vt:lpstr>
      <vt:lpstr>메이븐 기본 페이즈와 플러그인과의 관계</vt:lpstr>
      <vt:lpstr>실습 : 메이븐 프로젝트 이클립스로 임포트</vt:lpstr>
      <vt:lpstr>PowerPoint 프레젠테이션</vt:lpstr>
      <vt:lpstr>프로젝트 모듈화</vt:lpstr>
      <vt:lpstr>프로젝트 모듈화</vt:lpstr>
      <vt:lpstr>상속</vt:lpstr>
      <vt:lpstr>메이븐 모듈 : 상속</vt:lpstr>
      <vt:lpstr>메이븐 모듈 : 집합</vt:lpstr>
      <vt:lpstr>실습 : 모듈화 된 프로젝트 생성</vt:lpstr>
      <vt:lpstr>메이븐 의존 라이브러리 관리</vt:lpstr>
      <vt:lpstr>메이븐 저장소(repository)</vt:lpstr>
      <vt:lpstr>메이븐 저장소(repository)</vt:lpstr>
      <vt:lpstr>메이븐 저장소 설정</vt:lpstr>
      <vt:lpstr>의존 라이브러리 추가</vt:lpstr>
      <vt:lpstr>실습 : 프로젝트에 의존성 추가하기</vt:lpstr>
      <vt:lpstr>실습 : 메이븐으로 자바 웹 어플리케이션 프로젝트 생성</vt:lpstr>
      <vt:lpstr>의존성 관리</vt:lpstr>
      <vt:lpstr>의존성 관리 - 스코프</vt:lpstr>
      <vt:lpstr>의존성 관리</vt:lpstr>
      <vt:lpstr>의존성 전이</vt:lpstr>
      <vt:lpstr>의존성 예외 (Excluded Dependency)</vt:lpstr>
      <vt:lpstr>속성</vt:lpstr>
      <vt:lpstr>속성 – 시스템 속성</vt:lpstr>
      <vt:lpstr>PowerPoint 프레젠테이션</vt:lpstr>
      <vt:lpstr>배포와 메이븐 프로파일</vt:lpstr>
      <vt:lpstr>실습 : 웹 어플리케이션 WAS에 배포</vt:lpstr>
      <vt:lpstr>메이븐 페이즈와 플러그인 연결</vt:lpstr>
      <vt:lpstr>프로파일</vt:lpstr>
      <vt:lpstr>프로파일 : 개발자PC, 개발서버, 운영서버 별로 설정</vt:lpstr>
      <vt:lpstr>프로파일 : 설정 가능 내용들</vt:lpstr>
      <vt:lpstr>리포팅 기능을 활용한 문서 관리</vt:lpstr>
      <vt:lpstr>메이븐 리포팅 기능</vt:lpstr>
      <vt:lpstr>FindBugs 리포트</vt:lpstr>
      <vt:lpstr>실습 : PMD 리포트</vt:lpstr>
      <vt:lpstr>3장 : 애자일 팀 협업</vt:lpstr>
      <vt:lpstr>PowerPoint 프레젠테이션</vt:lpstr>
      <vt:lpstr>메이븐 사내 저장소</vt:lpstr>
      <vt:lpstr>Repository Manager</vt:lpstr>
      <vt:lpstr>실습 : Nexus 설치</vt:lpstr>
      <vt:lpstr>사내(내부) 저장소의 장점</vt:lpstr>
      <vt:lpstr>넥서스 저장소 설정 </vt:lpstr>
      <vt:lpstr>넥서스 저장소 유형</vt:lpstr>
      <vt:lpstr>넥서스 저장소를 사용하기 위한 설정</vt:lpstr>
      <vt:lpstr>넥서스 저장소에 배포하기 위한 설정</vt:lpstr>
      <vt:lpstr>넥서스 저장소에 배포하기 위한 설정</vt:lpstr>
      <vt:lpstr>넥서스에 라이브러리 배포</vt:lpstr>
      <vt:lpstr>Jenkins를 활용한 ci/cd 구현</vt:lpstr>
      <vt:lpstr>목차</vt:lpstr>
      <vt:lpstr>지속적 통합의 이해</vt:lpstr>
      <vt:lpstr>CI란?</vt:lpstr>
      <vt:lpstr>CI란?</vt:lpstr>
      <vt:lpstr>지속적 통합</vt:lpstr>
      <vt:lpstr>지속적 통합 관련 이해</vt:lpstr>
      <vt:lpstr>지속적 통합 도구</vt:lpstr>
      <vt:lpstr>젠킨스 설치</vt:lpstr>
      <vt:lpstr>설치 준비</vt:lpstr>
      <vt:lpstr>JDK/JRE 설치</vt:lpstr>
      <vt:lpstr>톰캣 설치</vt:lpstr>
      <vt:lpstr>Jenkins 설치</vt:lpstr>
      <vt:lpstr>Jenkins 설치</vt:lpstr>
      <vt:lpstr>Jenkins 설치</vt:lpstr>
      <vt:lpstr>젠킨스 사용자 등록 및 보안</vt:lpstr>
      <vt:lpstr>Jenkins 사용자 설정</vt:lpstr>
      <vt:lpstr>Jenkins 사용자 설정</vt:lpstr>
      <vt:lpstr>Jenkins 사용자 설정</vt:lpstr>
      <vt:lpstr>Jenkins 사용자 설정</vt:lpstr>
      <vt:lpstr>Jenkins 사용자 설정</vt:lpstr>
      <vt:lpstr>Jenkins 사용자 설정</vt:lpstr>
      <vt:lpstr>Jenkins 사용자 설정</vt:lpstr>
      <vt:lpstr>Jenkins 사용자 설정</vt:lpstr>
      <vt:lpstr>Jenkins 사용자 설정</vt:lpstr>
      <vt:lpstr>Jenkins 사용자 설정</vt:lpstr>
      <vt:lpstr>Jenkins 사용자 설정</vt:lpstr>
      <vt:lpstr>젠킨스 시스템 설정</vt:lpstr>
      <vt:lpstr>Jenkins 시스템 설정</vt:lpstr>
      <vt:lpstr>JDK 및 빌드 도구 설정</vt:lpstr>
      <vt:lpstr>JDK 및 빌드 도구 설정</vt:lpstr>
      <vt:lpstr>젠킨스 주요 기능</vt:lpstr>
      <vt:lpstr>Basic Features</vt:lpstr>
      <vt:lpstr>Basic Features – 계속</vt:lpstr>
      <vt:lpstr>Basic Features – 계속</vt:lpstr>
      <vt:lpstr>Basic Features – 계속</vt:lpstr>
      <vt:lpstr>Basic Features – 계속</vt:lpstr>
      <vt:lpstr>Basic Features – 계속</vt:lpstr>
      <vt:lpstr>CI Overview </vt:lpstr>
      <vt:lpstr>젠킨스 홈 디렉토리</vt:lpstr>
      <vt:lpstr>홈 디렉토리</vt:lpstr>
      <vt:lpstr>젠킨스 작업 정의</vt:lpstr>
      <vt:lpstr>작업 정의하기</vt:lpstr>
      <vt:lpstr>실습 : 윈도우 배치 작업 기반 job 생성</vt:lpstr>
      <vt:lpstr>실습 : 일정 주기별로 스케쥴링 설정</vt:lpstr>
      <vt:lpstr>실습 : 일정 주기별로 스케쥴링 설정</vt:lpstr>
      <vt:lpstr>실습 : 작업과 작업 간 연계</vt:lpstr>
      <vt:lpstr>Jenkins Plugin 설치</vt:lpstr>
      <vt:lpstr>Jenkins Plugin 설치</vt:lpstr>
      <vt:lpstr>동시 작업 제어</vt:lpstr>
      <vt:lpstr>실습 : 동시 작업 제어</vt:lpstr>
      <vt:lpstr>작업 이력 관리</vt:lpstr>
      <vt:lpstr>작업 정보 백업</vt:lpstr>
      <vt:lpstr>작업 정보 백업 – backup plugin 설치</vt:lpstr>
      <vt:lpstr>디스크 사용률 모니터링</vt:lpstr>
      <vt:lpstr>형상 관리 연계</vt:lpstr>
      <vt:lpstr>형상 관리 중심으로 작업하기</vt:lpstr>
      <vt:lpstr>형상 관리 중심으로 작업하기</vt:lpstr>
      <vt:lpstr>형상 관리 연계 – SVN 설정</vt:lpstr>
      <vt:lpstr>형상 관리 연계 - Github 연동</vt:lpstr>
      <vt:lpstr>형상 관리 연계 - Github 연동(계속)</vt:lpstr>
      <vt:lpstr>젠킨스와 빌드 툴 연동</vt:lpstr>
      <vt:lpstr>빌드 자동화</vt:lpstr>
      <vt:lpstr>빌드 자동화</vt:lpstr>
      <vt:lpstr>젠킨스와 사내 저장소 연동</vt:lpstr>
      <vt:lpstr>배포 자동화</vt:lpstr>
      <vt:lpstr>Repository Manager</vt:lpstr>
      <vt:lpstr>Nexus 설치</vt:lpstr>
      <vt:lpstr>사내(내부) 저장소의 장점</vt:lpstr>
      <vt:lpstr>넥서스 저장소 설정 </vt:lpstr>
      <vt:lpstr>넥서스 저장소 유형</vt:lpstr>
      <vt:lpstr>넥서스 저장소를 사용하기 위한 설정</vt:lpstr>
      <vt:lpstr>넥서스에 라이브러리 배포</vt:lpstr>
      <vt:lpstr>테스트 도구 연계</vt:lpstr>
      <vt:lpstr>테스팅 자동화</vt:lpstr>
      <vt:lpstr>단위테스트 – JUnit 연동</vt:lpstr>
      <vt:lpstr>코드 커버리지 – cobetura</vt:lpstr>
      <vt:lpstr>코드 품질 검사</vt:lpstr>
      <vt:lpstr>결과 보고와 피드백</vt:lpstr>
      <vt:lpstr>레포팅 및 피드백</vt:lpstr>
      <vt:lpstr>RSS 연동과 이메일 연동</vt:lpstr>
      <vt:lpstr>감사합니다.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soongon Kim</dc:creator>
  <cp:lastModifiedBy>soongon Kim</cp:lastModifiedBy>
  <cp:revision>174</cp:revision>
  <dcterms:created xsi:type="dcterms:W3CDTF">2016-06-08T07:20:25Z</dcterms:created>
  <dcterms:modified xsi:type="dcterms:W3CDTF">2017-06-22T22:10:41Z</dcterms:modified>
</cp:coreProperties>
</file>